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64" r:id="rId3"/>
    <p:sldMasterId id="2147483668" r:id="rId4"/>
    <p:sldMasterId id="2147483671" r:id="rId5"/>
    <p:sldMasterId id="2147483685" r:id="rId6"/>
    <p:sldMasterId id="2147483690" r:id="rId7"/>
    <p:sldMasterId id="2147483712" r:id="rId8"/>
    <p:sldMasterId id="2147483728" r:id="rId9"/>
  </p:sldMasterIdLst>
  <p:notesMasterIdLst>
    <p:notesMasterId r:id="rId68"/>
  </p:notesMasterIdLst>
  <p:handoutMasterIdLst>
    <p:handoutMasterId r:id="rId69"/>
  </p:handoutMasterIdLst>
  <p:sldIdLst>
    <p:sldId id="2624" r:id="rId10"/>
    <p:sldId id="2626" r:id="rId11"/>
    <p:sldId id="2627" r:id="rId12"/>
    <p:sldId id="2628" r:id="rId13"/>
    <p:sldId id="2629" r:id="rId14"/>
    <p:sldId id="2630" r:id="rId15"/>
    <p:sldId id="2632" r:id="rId16"/>
    <p:sldId id="2640" r:id="rId17"/>
    <p:sldId id="2635" r:id="rId18"/>
    <p:sldId id="2633" r:id="rId19"/>
    <p:sldId id="2644" r:id="rId20"/>
    <p:sldId id="2636" r:id="rId21"/>
    <p:sldId id="2641" r:id="rId22"/>
    <p:sldId id="2637" r:id="rId23"/>
    <p:sldId id="2645" r:id="rId24"/>
    <p:sldId id="2638" r:id="rId25"/>
    <p:sldId id="2642" r:id="rId26"/>
    <p:sldId id="2646" r:id="rId27"/>
    <p:sldId id="2639" r:id="rId28"/>
    <p:sldId id="2647" r:id="rId29"/>
    <p:sldId id="2643" r:id="rId30"/>
    <p:sldId id="2648" r:id="rId31"/>
    <p:sldId id="2686" r:id="rId32"/>
    <p:sldId id="2691" r:id="rId33"/>
    <p:sldId id="2687" r:id="rId34"/>
    <p:sldId id="2692" r:id="rId35"/>
    <p:sldId id="2693" r:id="rId36"/>
    <p:sldId id="2724" r:id="rId37"/>
    <p:sldId id="2695" r:id="rId38"/>
    <p:sldId id="2696" r:id="rId39"/>
    <p:sldId id="2697" r:id="rId40"/>
    <p:sldId id="2698" r:id="rId41"/>
    <p:sldId id="2699" r:id="rId42"/>
    <p:sldId id="2700" r:id="rId43"/>
    <p:sldId id="2650" r:id="rId44"/>
    <p:sldId id="2668" r:id="rId45"/>
    <p:sldId id="2649" r:id="rId46"/>
    <p:sldId id="2651" r:id="rId47"/>
    <p:sldId id="2652" r:id="rId48"/>
    <p:sldId id="2657" r:id="rId49"/>
    <p:sldId id="2653" r:id="rId50"/>
    <p:sldId id="2654" r:id="rId51"/>
    <p:sldId id="2655" r:id="rId52"/>
    <p:sldId id="2656" r:id="rId53"/>
    <p:sldId id="2658" r:id="rId54"/>
    <p:sldId id="2659" r:id="rId55"/>
    <p:sldId id="2676" r:id="rId56"/>
    <p:sldId id="2677" r:id="rId57"/>
    <p:sldId id="2678" r:id="rId58"/>
    <p:sldId id="2679" r:id="rId59"/>
    <p:sldId id="2721" r:id="rId60"/>
    <p:sldId id="2722" r:id="rId61"/>
    <p:sldId id="2680" r:id="rId62"/>
    <p:sldId id="2681" r:id="rId63"/>
    <p:sldId id="2723" r:id="rId64"/>
    <p:sldId id="2682" r:id="rId65"/>
    <p:sldId id="2684" r:id="rId66"/>
    <p:sldId id="2720" r:id="rId67"/>
  </p:sldIdLst>
  <p:sldSz cx="11520488" cy="6480175"/>
  <p:notesSz cx="6797675" cy="9928225"/>
  <p:defaultTextStyle>
    <a:defPPr>
      <a:defRPr lang="zh-CN"/>
    </a:defPPr>
    <a:lvl1pPr marL="0" algn="l" defTabSz="864235" rtl="0" eaLnBrk="1" latinLnBrk="0" hangingPunct="1">
      <a:defRPr sz="1700" kern="1200">
        <a:solidFill>
          <a:schemeClr val="tx1"/>
        </a:solidFill>
        <a:latin typeface="+mn-lt"/>
        <a:ea typeface="+mn-ea"/>
        <a:cs typeface="+mn-cs"/>
      </a:defRPr>
    </a:lvl1pPr>
    <a:lvl2pPr marL="431800" algn="l" defTabSz="864235" rtl="0" eaLnBrk="1" latinLnBrk="0" hangingPunct="1">
      <a:defRPr sz="1700" kern="1200">
        <a:solidFill>
          <a:schemeClr val="tx1"/>
        </a:solidFill>
        <a:latin typeface="+mn-lt"/>
        <a:ea typeface="+mn-ea"/>
        <a:cs typeface="+mn-cs"/>
      </a:defRPr>
    </a:lvl2pPr>
    <a:lvl3pPr marL="864235" algn="l" defTabSz="864235" rtl="0" eaLnBrk="1" latinLnBrk="0" hangingPunct="1">
      <a:defRPr sz="1700" kern="1200">
        <a:solidFill>
          <a:schemeClr val="tx1"/>
        </a:solidFill>
        <a:latin typeface="+mn-lt"/>
        <a:ea typeface="+mn-ea"/>
        <a:cs typeface="+mn-cs"/>
      </a:defRPr>
    </a:lvl3pPr>
    <a:lvl4pPr marL="1296035" algn="l" defTabSz="864235" rtl="0" eaLnBrk="1" latinLnBrk="0" hangingPunct="1">
      <a:defRPr sz="1700" kern="1200">
        <a:solidFill>
          <a:schemeClr val="tx1"/>
        </a:solidFill>
        <a:latin typeface="+mn-lt"/>
        <a:ea typeface="+mn-ea"/>
        <a:cs typeface="+mn-cs"/>
      </a:defRPr>
    </a:lvl4pPr>
    <a:lvl5pPr marL="1727835" algn="l" defTabSz="864235" rtl="0" eaLnBrk="1" latinLnBrk="0" hangingPunct="1">
      <a:defRPr sz="1700" kern="1200">
        <a:solidFill>
          <a:schemeClr val="tx1"/>
        </a:solidFill>
        <a:latin typeface="+mn-lt"/>
        <a:ea typeface="+mn-ea"/>
        <a:cs typeface="+mn-cs"/>
      </a:defRPr>
    </a:lvl5pPr>
    <a:lvl6pPr marL="2160270" algn="l" defTabSz="864235" rtl="0" eaLnBrk="1" latinLnBrk="0" hangingPunct="1">
      <a:defRPr sz="1700" kern="1200">
        <a:solidFill>
          <a:schemeClr val="tx1"/>
        </a:solidFill>
        <a:latin typeface="+mn-lt"/>
        <a:ea typeface="+mn-ea"/>
        <a:cs typeface="+mn-cs"/>
      </a:defRPr>
    </a:lvl6pPr>
    <a:lvl7pPr marL="2592070" algn="l" defTabSz="864235" rtl="0" eaLnBrk="1" latinLnBrk="0" hangingPunct="1">
      <a:defRPr sz="1700" kern="1200">
        <a:solidFill>
          <a:schemeClr val="tx1"/>
        </a:solidFill>
        <a:latin typeface="+mn-lt"/>
        <a:ea typeface="+mn-ea"/>
        <a:cs typeface="+mn-cs"/>
      </a:defRPr>
    </a:lvl7pPr>
    <a:lvl8pPr marL="3023870" algn="l" defTabSz="864235" rtl="0" eaLnBrk="1" latinLnBrk="0" hangingPunct="1">
      <a:defRPr sz="1700" kern="1200">
        <a:solidFill>
          <a:schemeClr val="tx1"/>
        </a:solidFill>
        <a:latin typeface="+mn-lt"/>
        <a:ea typeface="+mn-ea"/>
        <a:cs typeface="+mn-cs"/>
      </a:defRPr>
    </a:lvl8pPr>
    <a:lvl9pPr marL="3456305" algn="l" defTabSz="864235"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pos="397">
          <p15:clr>
            <a:srgbClr val="A4A3A4"/>
          </p15:clr>
        </p15:guide>
        <p15:guide id="2" pos="7237">
          <p15:clr>
            <a:srgbClr val="A4A3A4"/>
          </p15:clr>
        </p15:guide>
        <p15:guide id="3" orient="horz" pos="605">
          <p15:clr>
            <a:srgbClr val="A4A3A4"/>
          </p15:clr>
        </p15:guide>
        <p15:guide id="4" orient="horz" pos="764">
          <p15:clr>
            <a:srgbClr val="A4A3A4"/>
          </p15:clr>
        </p15:guide>
        <p15:guide id="5" orient="horz" pos="3928">
          <p15:clr>
            <a:srgbClr val="A4A3A4"/>
          </p15:clr>
        </p15:guide>
        <p15:guide id="6" orient="horz" pos="3864">
          <p15:clr>
            <a:srgbClr val="A4A3A4"/>
          </p15:clr>
        </p15:guide>
      </p15:sldGuideLst>
    </p:ext>
    <p:ext uri="{2D200454-40CA-4A62-9FC3-DE9A4176ACB9}">
      <p15:notesGuideLst xmlns:p15="http://schemas.microsoft.com/office/powerpoint/2012/main">
        <p15:guide id="1" orient="horz" pos="3127">
          <p15:clr>
            <a:srgbClr val="A4A3A4"/>
          </p15:clr>
        </p15:guide>
        <p15:guide id="2" pos="215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oh"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490A"/>
    <a:srgbClr val="88A42E"/>
    <a:srgbClr val="F0D79A"/>
    <a:srgbClr val="C9141D"/>
    <a:srgbClr val="758E4C"/>
    <a:srgbClr val="305A7C"/>
    <a:srgbClr val="0A578C"/>
    <a:srgbClr val="006699"/>
    <a:srgbClr val="203B52"/>
    <a:srgbClr val="556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47E032-BA01-9A43-A09F-A94FC8B1FE7C}" v="7" dt="2023-07-13T07:13:00.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7" autoAdjust="0"/>
    <p:restoredTop sz="82794" autoAdjust="0"/>
  </p:normalViewPr>
  <p:slideViewPr>
    <p:cSldViewPr snapToObjects="1">
      <p:cViewPr varScale="1">
        <p:scale>
          <a:sx n="138" d="100"/>
          <a:sy n="138" d="100"/>
        </p:scale>
        <p:origin x="1176" y="114"/>
      </p:cViewPr>
      <p:guideLst>
        <p:guide pos="397"/>
        <p:guide pos="7237"/>
        <p:guide orient="horz" pos="605"/>
        <p:guide orient="horz" pos="764"/>
        <p:guide orient="horz" pos="3928"/>
        <p:guide orient="horz" pos="3864"/>
      </p:guideLst>
    </p:cSldViewPr>
  </p:slideViewPr>
  <p:outlineViewPr>
    <p:cViewPr>
      <p:scale>
        <a:sx n="66" d="100"/>
        <a:sy n="66"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Objects="1">
      <p:cViewPr varScale="1">
        <p:scale>
          <a:sx n="81" d="100"/>
          <a:sy n="81" d="100"/>
        </p:scale>
        <p:origin x="3996" y="84"/>
      </p:cViewPr>
      <p:guideLst>
        <p:guide orient="horz" pos="3127"/>
        <p:guide pos="215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1" y="1"/>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1" tIns="47786" rIns="95571" bIns="47786" numCol="1" anchor="t" anchorCtr="0" compatLnSpc="1"/>
          <a:lstStyle>
            <a:lvl1pPr algn="l">
              <a:defRPr sz="1300">
                <a:ea typeface="宋体" panose="02010600030101010101" pitchFamily="2" charset="-122"/>
              </a:defRPr>
            </a:lvl1pPr>
          </a:lstStyle>
          <a:p>
            <a:endParaRPr lang="en-US" altLang="zh-CN"/>
          </a:p>
        </p:txBody>
      </p:sp>
      <p:sp>
        <p:nvSpPr>
          <p:cNvPr id="75779" name="Rectangle 3"/>
          <p:cNvSpPr>
            <a:spLocks noGrp="1" noChangeArrowheads="1"/>
          </p:cNvSpPr>
          <p:nvPr>
            <p:ph type="dt" sz="quarter" idx="1"/>
          </p:nvPr>
        </p:nvSpPr>
        <p:spPr bwMode="auto">
          <a:xfrm>
            <a:off x="3850837" y="1"/>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1" tIns="47786" rIns="95571" bIns="47786" numCol="1" anchor="t" anchorCtr="0" compatLnSpc="1"/>
          <a:lstStyle>
            <a:lvl1pPr algn="r">
              <a:defRPr sz="1300">
                <a:ea typeface="宋体" panose="02010600030101010101" pitchFamily="2" charset="-122"/>
              </a:defRPr>
            </a:lvl1pPr>
          </a:lstStyle>
          <a:p>
            <a:endParaRPr lang="en-US" altLang="zh-CN"/>
          </a:p>
        </p:txBody>
      </p:sp>
      <p:sp>
        <p:nvSpPr>
          <p:cNvPr id="75780" name="Rectangle 4"/>
          <p:cNvSpPr>
            <a:spLocks noGrp="1" noChangeArrowheads="1"/>
          </p:cNvSpPr>
          <p:nvPr>
            <p:ph type="ftr" sz="quarter" idx="2"/>
          </p:nvPr>
        </p:nvSpPr>
        <p:spPr bwMode="auto">
          <a:xfrm>
            <a:off x="1" y="9429517"/>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1" tIns="47786" rIns="95571" bIns="47786" numCol="1" anchor="b" anchorCtr="0" compatLnSpc="1"/>
          <a:lstStyle>
            <a:lvl1pPr algn="l">
              <a:defRPr sz="1300">
                <a:ea typeface="宋体" panose="02010600030101010101" pitchFamily="2" charset="-122"/>
              </a:defRPr>
            </a:lvl1pPr>
          </a:lstStyle>
          <a:p>
            <a:endParaRPr lang="en-US" altLang="zh-CN"/>
          </a:p>
        </p:txBody>
      </p:sp>
      <p:sp>
        <p:nvSpPr>
          <p:cNvPr id="75781" name="Rectangle 5"/>
          <p:cNvSpPr>
            <a:spLocks noGrp="1" noChangeArrowheads="1"/>
          </p:cNvSpPr>
          <p:nvPr>
            <p:ph type="sldNum" sz="quarter" idx="3"/>
          </p:nvPr>
        </p:nvSpPr>
        <p:spPr bwMode="auto">
          <a:xfrm>
            <a:off x="3850837" y="9429517"/>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1" tIns="47786" rIns="95571" bIns="47786" numCol="1" anchor="b" anchorCtr="0" compatLnSpc="1"/>
          <a:lstStyle>
            <a:lvl1pPr algn="r">
              <a:defRPr sz="1300">
                <a:ea typeface="宋体" panose="02010600030101010101" pitchFamily="2" charset="-122"/>
              </a:defRPr>
            </a:lvl1pPr>
          </a:lstStyle>
          <a:p>
            <a:fld id="{75B81ED0-3983-4816-8F51-276281634BB1}" type="slidenum">
              <a:rPr lang="en-US" altLang="zh-CN"/>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1"/>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1" tIns="47786" rIns="95571" bIns="47786" numCol="1" anchor="t" anchorCtr="0" compatLnSpc="1"/>
          <a:lstStyle>
            <a:lvl1pPr algn="l">
              <a:defRPr sz="1300">
                <a:ea typeface="宋体" panose="02010600030101010101" pitchFamily="2" charset="-122"/>
              </a:defRPr>
            </a:lvl1pPr>
          </a:lstStyle>
          <a:p>
            <a:endParaRPr lang="en-US" altLang="zh-CN"/>
          </a:p>
        </p:txBody>
      </p:sp>
      <p:sp>
        <p:nvSpPr>
          <p:cNvPr id="5123" name="Rectangle 3"/>
          <p:cNvSpPr>
            <a:spLocks noGrp="1" noChangeArrowheads="1"/>
          </p:cNvSpPr>
          <p:nvPr>
            <p:ph type="dt" idx="1"/>
          </p:nvPr>
        </p:nvSpPr>
        <p:spPr bwMode="auto">
          <a:xfrm>
            <a:off x="3850837" y="1"/>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1" tIns="47786" rIns="95571" bIns="47786" numCol="1" anchor="t" anchorCtr="0" compatLnSpc="1"/>
          <a:lstStyle>
            <a:lvl1pPr algn="r">
              <a:defRPr sz="1300">
                <a:ea typeface="宋体" panose="02010600030101010101" pitchFamily="2" charset="-122"/>
              </a:defRPr>
            </a:lvl1pPr>
          </a:lstStyle>
          <a:p>
            <a:endParaRPr lang="en-US" altLang="zh-CN"/>
          </a:p>
        </p:txBody>
      </p:sp>
      <p:sp>
        <p:nvSpPr>
          <p:cNvPr id="5124" name="Rectangle 4"/>
          <p:cNvSpPr>
            <a:spLocks noGrp="1" noRot="1" noChangeAspect="1" noChangeArrowheads="1" noTextEdit="1"/>
          </p:cNvSpPr>
          <p:nvPr>
            <p:ph type="sldImg" idx="2"/>
          </p:nvPr>
        </p:nvSpPr>
        <p:spPr bwMode="auto">
          <a:xfrm>
            <a:off x="88900" y="0"/>
            <a:ext cx="6619875" cy="3724275"/>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5" name="Rectangle 5"/>
          <p:cNvSpPr>
            <a:spLocks noGrp="1" noChangeArrowheads="1"/>
          </p:cNvSpPr>
          <p:nvPr>
            <p:ph type="body" sz="quarter" idx="3"/>
          </p:nvPr>
        </p:nvSpPr>
        <p:spPr bwMode="auto">
          <a:xfrm>
            <a:off x="0" y="3723086"/>
            <a:ext cx="6796495" cy="570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1" tIns="47786" rIns="95571" bIns="47786" numCol="1" anchor="ctr"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126" name="Rectangle 6"/>
          <p:cNvSpPr>
            <a:spLocks noGrp="1" noChangeArrowheads="1"/>
          </p:cNvSpPr>
          <p:nvPr>
            <p:ph type="ftr" sz="quarter" idx="4"/>
          </p:nvPr>
        </p:nvSpPr>
        <p:spPr bwMode="auto">
          <a:xfrm>
            <a:off x="1" y="9429517"/>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1" tIns="47786" rIns="95571" bIns="47786" numCol="1" anchor="b" anchorCtr="0" compatLnSpc="1"/>
          <a:lstStyle>
            <a:lvl1pPr algn="l">
              <a:defRPr sz="1300">
                <a:ea typeface="宋体" panose="02010600030101010101" pitchFamily="2" charset="-122"/>
              </a:defRPr>
            </a:lvl1pPr>
          </a:lstStyle>
          <a:p>
            <a:endParaRPr lang="en-US" altLang="zh-CN"/>
          </a:p>
        </p:txBody>
      </p:sp>
      <p:sp>
        <p:nvSpPr>
          <p:cNvPr id="5127" name="Rectangle 7"/>
          <p:cNvSpPr>
            <a:spLocks noGrp="1" noChangeArrowheads="1"/>
          </p:cNvSpPr>
          <p:nvPr>
            <p:ph type="sldNum" sz="quarter" idx="5"/>
          </p:nvPr>
        </p:nvSpPr>
        <p:spPr bwMode="auto">
          <a:xfrm>
            <a:off x="3850837" y="9429517"/>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1" tIns="47786" rIns="95571" bIns="47786" numCol="1" anchor="b" anchorCtr="0" compatLnSpc="1"/>
          <a:lstStyle>
            <a:lvl1pPr algn="r">
              <a:defRPr sz="1300">
                <a:ea typeface="宋体" panose="02010600030101010101" pitchFamily="2" charset="-122"/>
              </a:defRPr>
            </a:lvl1pPr>
          </a:lstStyle>
          <a:p>
            <a:fld id="{D8D57942-2434-4A13-82D0-5A1B387083CD}" type="slidenum">
              <a:rPr lang="en-US" altLang="zh-CN"/>
              <a:t>‹#›</a:t>
            </a:fld>
            <a:endParaRPr lang="en-US" altLang="zh-CN"/>
          </a:p>
        </p:txBody>
      </p:sp>
    </p:spTree>
  </p:cSld>
  <p:clrMap bg1="lt1" tx1="dk1" bg2="lt2" tx2="dk2" accent1="accent1" accent2="accent2" accent3="accent3" accent4="accent4" accent5="accent5" accent6="accent6" hlink="hlink" folHlink="folHlink"/>
  <p:hf sldNum="0" hdr="0" ftr="0" dt="0"/>
  <p:notesStyle>
    <a:lvl1pPr algn="l" rtl="0" fontAlgn="base">
      <a:spcBef>
        <a:spcPct val="40000"/>
      </a:spcBef>
      <a:spcAft>
        <a:spcPct val="0"/>
      </a:spcAft>
      <a:defRPr kern="1200">
        <a:solidFill>
          <a:srgbClr val="133984"/>
        </a:solidFill>
        <a:latin typeface="Arial" panose="020B0604020202020204" pitchFamily="34" charset="0"/>
        <a:ea typeface="黑体" panose="02010609060101010101" pitchFamily="2" charset="-122"/>
        <a:cs typeface="+mn-cs"/>
      </a:defRPr>
    </a:lvl1pPr>
    <a:lvl2pPr marL="457200" algn="l" rtl="0" fontAlgn="base">
      <a:spcBef>
        <a:spcPct val="30000"/>
      </a:spcBef>
      <a:spcAft>
        <a:spcPct val="0"/>
      </a:spcAft>
      <a:defRPr sz="16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Good afternoon everyone, I’m Liu </a:t>
            </a:r>
            <a:r>
              <a:rPr lang="en-US" sz="4400" dirty="0" err="1"/>
              <a:t>Zhanyu</a:t>
            </a:r>
            <a:r>
              <a:rPr lang="en-US" sz="4400" dirty="0"/>
              <a:t>. I’m a fourth-year Ph.D. student major in computer science. Today, I’m going to give a brief tutorial about dataset distillation. So let’s get started.</a:t>
            </a:r>
          </a:p>
        </p:txBody>
      </p:sp>
    </p:spTree>
    <p:extLst>
      <p:ext uri="{BB962C8B-B14F-4D97-AF65-F5344CB8AC3E}">
        <p14:creationId xmlns:p14="http://schemas.microsoft.com/office/powerpoint/2010/main" val="405829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7157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38555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023001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84039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03951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77220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80850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9166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75349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11434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we know, the dataset is composed of useful information and the noise.</a:t>
            </a:r>
          </a:p>
          <a:p>
            <a:r>
              <a:rPr lang="en-US" altLang="zh-CN" dirty="0"/>
              <a:t>What we want to do in the deep learning scenario is to identify the most critical information from the dataset for the downstream tasks.</a:t>
            </a:r>
          </a:p>
          <a:p>
            <a:r>
              <a:rPr lang="en-US" altLang="zh-CN" dirty="0"/>
              <a:t>For example, if we want to train a neural network models for downstream tasks such as regression and classification, we could use the identified critical information to effectively and efficiently train the model.</a:t>
            </a:r>
          </a:p>
          <a:p>
            <a:r>
              <a:rPr lang="en-US" altLang="zh-CN" dirty="0"/>
              <a:t>In this context, dataset distillation is a promising solution to achieve this.</a:t>
            </a:r>
            <a:endParaRPr lang="zh-CN" altLang="en-US" dirty="0"/>
          </a:p>
        </p:txBody>
      </p:sp>
    </p:spTree>
    <p:extLst>
      <p:ext uri="{BB962C8B-B14F-4D97-AF65-F5344CB8AC3E}">
        <p14:creationId xmlns:p14="http://schemas.microsoft.com/office/powerpoint/2010/main" val="1723343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for the previous data condensation methods, why are they not able to solve the time series dataset condensation problem?</a:t>
            </a:r>
          </a:p>
          <a:p>
            <a:r>
              <a:rPr lang="en-US" altLang="zh-CN" dirty="0"/>
              <a:t>Previous methods are mainly focusing on the image data and the graph data.</a:t>
            </a:r>
          </a:p>
          <a:p>
            <a:r>
              <a:rPr lang="en-US" altLang="zh-CN" dirty="0"/>
              <a:t>Different from the other modalities, time series data exhibits distinct characteristics, such as periodicity and seasonality.</a:t>
            </a:r>
          </a:p>
          <a:p>
            <a:r>
              <a:rPr lang="en-US" altLang="zh-CN" dirty="0"/>
              <a:t>These characteristics are closely related to its frequency domain, but the information within it is not fully utilized.</a:t>
            </a:r>
          </a:p>
          <a:p>
            <a:endParaRPr lang="en-US" altLang="zh-CN" dirty="0"/>
          </a:p>
          <a:p>
            <a:r>
              <a:rPr lang="en-US" altLang="zh-CN" dirty="0"/>
              <a:t>So, in this paper, we present our frame work </a:t>
            </a:r>
            <a:r>
              <a:rPr lang="en-US" altLang="zh-CN" dirty="0" err="1"/>
              <a:t>CondTSC</a:t>
            </a:r>
            <a:r>
              <a:rPr lang="en-US" altLang="zh-CN" dirty="0"/>
              <a:t> to fully utilize the information contained in the both time domain and frequency domain.</a:t>
            </a:r>
          </a:p>
          <a:p>
            <a:r>
              <a:rPr lang="en-US" altLang="zh-CN" dirty="0"/>
              <a:t>Essentially, we first project both the synthetic data into multiple frequency-enhanced spaces and then match the training dynamics of the synthetic data and the real training data in both time domain and frequency domain.</a:t>
            </a:r>
          </a:p>
          <a:p>
            <a:endParaRPr lang="en-US" altLang="zh-CN" dirty="0"/>
          </a:p>
          <a:p>
            <a:endParaRPr lang="zh-CN" altLang="en-US" dirty="0"/>
          </a:p>
        </p:txBody>
      </p:sp>
    </p:spTree>
    <p:extLst>
      <p:ext uri="{BB962C8B-B14F-4D97-AF65-F5344CB8AC3E}">
        <p14:creationId xmlns:p14="http://schemas.microsoft.com/office/powerpoint/2010/main" val="2688546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achieve this goal, we propose our framework </a:t>
            </a:r>
            <a:r>
              <a:rPr lang="en-US" altLang="zh-CN" dirty="0" err="1"/>
              <a:t>CondTSC</a:t>
            </a:r>
            <a:r>
              <a:rPr lang="en-US" altLang="zh-CN" dirty="0"/>
              <a:t>.</a:t>
            </a:r>
          </a:p>
          <a:p>
            <a:r>
              <a:rPr lang="en-US" altLang="zh-CN" dirty="0"/>
              <a:t>It contains three modules.</a:t>
            </a:r>
          </a:p>
          <a:p>
            <a:r>
              <a:rPr lang="en-US" altLang="zh-CN" dirty="0"/>
              <a:t>The first module is the Multi-view Data Augmentation. It augment the data with some frequency-based techniques to project the dataset into multiple spaces.</a:t>
            </a:r>
          </a:p>
          <a:p>
            <a:r>
              <a:rPr lang="en-US" altLang="zh-CN" dirty="0"/>
              <a:t>The second module is Dual Domain Training. It uses a random sampled initial model parameter to train the synthetic data and the real data to get the training dynamics.	</a:t>
            </a:r>
          </a:p>
          <a:p>
            <a:r>
              <a:rPr lang="en-US" altLang="zh-CN" dirty="0"/>
              <a:t>Finally, the last module is Dual domain surrogate objective matching. It matches the training dynamics of the synthetic data and the real data to guarantee the robustness of the synthetic data.</a:t>
            </a:r>
            <a:endParaRPr lang="zh-CN" altLang="en-US" dirty="0"/>
          </a:p>
          <a:p>
            <a:endParaRPr lang="zh-CN" altLang="en-US" dirty="0"/>
          </a:p>
        </p:txBody>
      </p:sp>
    </p:spTree>
    <p:extLst>
      <p:ext uri="{BB962C8B-B14F-4D97-AF65-F5344CB8AC3E}">
        <p14:creationId xmlns:p14="http://schemas.microsoft.com/office/powerpoint/2010/main" val="577711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module, multi-view data augmentation, utilizes frequency based data augmentations on time </a:t>
            </a:r>
            <a:r>
              <a:rPr lang="en-US" altLang="zh-CN" dirty="0" err="1"/>
              <a:t>seires</a:t>
            </a:r>
            <a:r>
              <a:rPr lang="en-US" altLang="zh-CN" dirty="0"/>
              <a:t> data.</a:t>
            </a:r>
          </a:p>
          <a:p>
            <a:r>
              <a:rPr lang="en-US" altLang="zh-CN" dirty="0"/>
              <a:t>It does low-pass filter, </a:t>
            </a:r>
            <a:r>
              <a:rPr lang="en-US" altLang="zh-CN" dirty="0" err="1"/>
              <a:t>fourier</a:t>
            </a:r>
            <a:r>
              <a:rPr lang="en-US" altLang="zh-CN" dirty="0"/>
              <a:t> transform phase perturbation,  and </a:t>
            </a:r>
            <a:r>
              <a:rPr lang="en-US" altLang="zh-CN" dirty="0" err="1"/>
              <a:t>fourier</a:t>
            </a:r>
            <a:r>
              <a:rPr lang="en-US" altLang="zh-CN" dirty="0"/>
              <a:t> transform magnitude perturbation sequentially. </a:t>
            </a:r>
          </a:p>
          <a:p>
            <a:r>
              <a:rPr lang="en-US" altLang="zh-CN" dirty="0"/>
              <a:t>The data augmentations project the data into multiple spaces, and thus generates more data samples.</a:t>
            </a:r>
            <a:endParaRPr lang="zh-CN" altLang="en-US" dirty="0"/>
          </a:p>
          <a:p>
            <a:endParaRPr lang="zh-CN" altLang="en-US" dirty="0"/>
          </a:p>
        </p:txBody>
      </p:sp>
    </p:spTree>
    <p:extLst>
      <p:ext uri="{BB962C8B-B14F-4D97-AF65-F5344CB8AC3E}">
        <p14:creationId xmlns:p14="http://schemas.microsoft.com/office/powerpoint/2010/main" val="2830114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as you can see, the augmented data compresses the boundaries between different classes.</a:t>
            </a:r>
          </a:p>
          <a:p>
            <a:r>
              <a:rPr lang="en-US" altLang="zh-CN" dirty="0"/>
              <a:t>As a result, it is harder to classify the synthetic data, which makes the condensing process more robust and learns a more effective synthetic dataset.</a:t>
            </a:r>
            <a:endParaRPr lang="zh-CN" altLang="en-US" dirty="0"/>
          </a:p>
          <a:p>
            <a:endParaRPr lang="zh-CN" altLang="en-US" dirty="0"/>
          </a:p>
        </p:txBody>
      </p:sp>
    </p:spTree>
    <p:extLst>
      <p:ext uri="{BB962C8B-B14F-4D97-AF65-F5344CB8AC3E}">
        <p14:creationId xmlns:p14="http://schemas.microsoft.com/office/powerpoint/2010/main" val="2411557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next module is the dual domain training module</a:t>
            </a:r>
            <a:r>
              <a:rPr lang="zh-CN" altLang="en-US" dirty="0"/>
              <a:t>。</a:t>
            </a:r>
            <a:endParaRPr lang="en-US" altLang="zh-CN" dirty="0"/>
          </a:p>
          <a:p>
            <a:r>
              <a:rPr lang="en-US" altLang="zh-CN" dirty="0"/>
              <a:t>Here, we essentially  train the augmented synthetic time series data in the time domain and the frequency domain individually and consequently the information of both domains could be leveraged.</a:t>
            </a:r>
          </a:p>
          <a:p>
            <a:r>
              <a:rPr lang="en-US" altLang="zh-CN" dirty="0"/>
              <a:t>The output of this module is the trained parameters theta hat and theta bar. And in the next stage, we aim to match these two model parameters to guarantee the synthetic data could have similar training </a:t>
            </a:r>
            <a:r>
              <a:rPr lang="en-US" altLang="zh-CN" dirty="0" err="1"/>
              <a:t>abilitiy</a:t>
            </a:r>
            <a:r>
              <a:rPr lang="en-US" altLang="zh-CN" dirty="0"/>
              <a:t> as the real data.</a:t>
            </a:r>
            <a:endParaRPr lang="zh-CN" altLang="en-US" dirty="0"/>
          </a:p>
          <a:p>
            <a:endParaRPr lang="zh-CN" altLang="en-US" dirty="0"/>
          </a:p>
        </p:txBody>
      </p:sp>
    </p:spTree>
    <p:extLst>
      <p:ext uri="{BB962C8B-B14F-4D97-AF65-F5344CB8AC3E}">
        <p14:creationId xmlns:p14="http://schemas.microsoft.com/office/powerpoint/2010/main" val="536284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we match the trained parameters from the synthetic data and the real data.</a:t>
            </a:r>
          </a:p>
          <a:p>
            <a:r>
              <a:rPr lang="en-US" altLang="zh-CN" dirty="0"/>
              <a:t>Essentially, there are two types of the loss.</a:t>
            </a:r>
          </a:p>
          <a:p>
            <a:r>
              <a:rPr lang="en-US" altLang="zh-CN" dirty="0"/>
              <a:t>The first loss is the gradient loss, which essentially minimize the mean square error of these two parameters.</a:t>
            </a:r>
          </a:p>
          <a:p>
            <a:r>
              <a:rPr lang="en-US" altLang="zh-CN" dirty="0"/>
              <a:t>The second loss is the parameter space loss, which essentially makes the parameter generates similar output with the same input.</a:t>
            </a:r>
            <a:endParaRPr lang="zh-CN" altLang="en-US" dirty="0"/>
          </a:p>
          <a:p>
            <a:endParaRPr lang="zh-CN" altLang="en-US" dirty="0"/>
          </a:p>
        </p:txBody>
      </p:sp>
    </p:spTree>
    <p:extLst>
      <p:ext uri="{BB962C8B-B14F-4D97-AF65-F5344CB8AC3E}">
        <p14:creationId xmlns:p14="http://schemas.microsoft.com/office/powerpoint/2010/main" val="1592786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go through the experiment section.</a:t>
            </a:r>
          </a:p>
          <a:p>
            <a:r>
              <a:rPr lang="en-US" altLang="zh-CN" dirty="0"/>
              <a:t>We use five open-sourced time series classification datasets.</a:t>
            </a:r>
          </a:p>
          <a:p>
            <a:endParaRPr lang="en-US" altLang="zh-CN" dirty="0"/>
          </a:p>
          <a:p>
            <a:r>
              <a:rPr lang="en-US" altLang="zh-CN" dirty="0"/>
              <a:t>In each experiment, we first train a synthetic data by the dataset condensation framework</a:t>
            </a:r>
          </a:p>
          <a:p>
            <a:r>
              <a:rPr lang="en-US" altLang="zh-CN" dirty="0"/>
              <a:t>Then, we train randomly-initialized model from S.</a:t>
            </a:r>
          </a:p>
          <a:p>
            <a:r>
              <a:rPr lang="en-US" altLang="zh-CN" dirty="0" err="1"/>
              <a:t>Finnaly</a:t>
            </a:r>
            <a:r>
              <a:rPr lang="en-US" altLang="zh-CN" dirty="0"/>
              <a:t>, we evaluate the models on the same test dataset.</a:t>
            </a:r>
          </a:p>
          <a:p>
            <a:endParaRPr lang="en-US" altLang="zh-CN" dirty="0"/>
          </a:p>
          <a:p>
            <a:r>
              <a:rPr lang="en-US" altLang="zh-CN" dirty="0"/>
              <a:t>There are three research questions and we will go through each of them.</a:t>
            </a:r>
            <a:endParaRPr lang="zh-CN" altLang="en-US" dirty="0"/>
          </a:p>
          <a:p>
            <a:endParaRPr lang="zh-CN" altLang="en-US" dirty="0"/>
          </a:p>
        </p:txBody>
      </p:sp>
    </p:spTree>
    <p:extLst>
      <p:ext uri="{BB962C8B-B14F-4D97-AF65-F5344CB8AC3E}">
        <p14:creationId xmlns:p14="http://schemas.microsoft.com/office/powerpoint/2010/main" val="2381024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research question is the performance against other baselines.</a:t>
            </a:r>
          </a:p>
          <a:p>
            <a:r>
              <a:rPr lang="en-US" altLang="zh-CN" dirty="0" err="1"/>
              <a:t>ConTSC</a:t>
            </a:r>
            <a:r>
              <a:rPr lang="en-US" altLang="zh-CN" dirty="0"/>
              <a:t> has the SOTA performance In all settings</a:t>
            </a:r>
          </a:p>
          <a:p>
            <a:r>
              <a:rPr lang="en-US" altLang="zh-CN" dirty="0"/>
              <a:t>And the performance is comparable to the full real dataset.</a:t>
            </a:r>
          </a:p>
          <a:p>
            <a:endParaRPr lang="zh-CN" altLang="en-US" dirty="0"/>
          </a:p>
          <a:p>
            <a:endParaRPr lang="zh-CN" altLang="en-US" dirty="0"/>
          </a:p>
        </p:txBody>
      </p:sp>
    </p:spTree>
    <p:extLst>
      <p:ext uri="{BB962C8B-B14F-4D97-AF65-F5344CB8AC3E}">
        <p14:creationId xmlns:p14="http://schemas.microsoft.com/office/powerpoint/2010/main" val="824255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is about the downstream tasks.</a:t>
            </a:r>
          </a:p>
          <a:p>
            <a:endParaRPr lang="en-US" altLang="zh-CN" dirty="0"/>
          </a:p>
          <a:p>
            <a:r>
              <a:rPr lang="en-US" altLang="zh-CN" dirty="0"/>
              <a:t>We use neural architecture search as an example.</a:t>
            </a:r>
          </a:p>
          <a:p>
            <a:r>
              <a:rPr lang="en-US" altLang="zh-CN" dirty="0"/>
              <a:t>We report the accuracy of the selected model architecture.</a:t>
            </a:r>
          </a:p>
          <a:p>
            <a:r>
              <a:rPr lang="en-US" altLang="zh-CN" dirty="0"/>
              <a:t>The correlation between the performance of the model trained by S and T.</a:t>
            </a:r>
          </a:p>
          <a:p>
            <a:r>
              <a:rPr lang="en-US" altLang="zh-CN" dirty="0"/>
              <a:t>And the time consumption.</a:t>
            </a:r>
          </a:p>
          <a:p>
            <a:endParaRPr lang="en-US" altLang="zh-CN" dirty="0"/>
          </a:p>
          <a:p>
            <a:r>
              <a:rPr lang="en-US" altLang="zh-CN" dirty="0"/>
              <a:t>The result shows that our framework is effective and efficient in the NAS scenario.</a:t>
            </a:r>
            <a:endParaRPr lang="zh-CN" altLang="en-US" dirty="0"/>
          </a:p>
          <a:p>
            <a:endParaRPr lang="zh-CN" altLang="en-US" dirty="0"/>
          </a:p>
        </p:txBody>
      </p:sp>
    </p:spTree>
    <p:extLst>
      <p:ext uri="{BB962C8B-B14F-4D97-AF65-F5344CB8AC3E}">
        <p14:creationId xmlns:p14="http://schemas.microsoft.com/office/powerpoint/2010/main" val="1898546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we visualize how the frequency information help the condensation process.</a:t>
            </a:r>
          </a:p>
          <a:p>
            <a:r>
              <a:rPr lang="en-US" altLang="zh-CN" dirty="0"/>
              <a:t>We visualize the condensed data during the condensing process.</a:t>
            </a:r>
          </a:p>
          <a:p>
            <a:r>
              <a:rPr lang="en-US" altLang="zh-CN" dirty="0"/>
              <a:t>And we can see that the data condensed by </a:t>
            </a:r>
            <a:r>
              <a:rPr lang="en-US" altLang="zh-CN" dirty="0" err="1"/>
              <a:t>CondTSC</a:t>
            </a:r>
            <a:r>
              <a:rPr lang="en-US" altLang="zh-CN" dirty="0"/>
              <a:t> conforms to the original dataset especially in the frequency domain.</a:t>
            </a:r>
            <a:endParaRPr lang="zh-CN" altLang="en-US" dirty="0"/>
          </a:p>
        </p:txBody>
      </p:sp>
    </p:spTree>
    <p:extLst>
      <p:ext uri="{BB962C8B-B14F-4D97-AF65-F5344CB8AC3E}">
        <p14:creationId xmlns:p14="http://schemas.microsoft.com/office/powerpoint/2010/main" val="3734144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let’s start with an example.</a:t>
            </a:r>
          </a:p>
          <a:p>
            <a:r>
              <a:rPr lang="en-US" altLang="zh-CN" dirty="0"/>
              <a:t>Here is a image dataset CIFAR10, where there are 10 classes of images and each class contains 5000 images.</a:t>
            </a:r>
          </a:p>
          <a:p>
            <a:r>
              <a:rPr lang="en-US" altLang="zh-CN" dirty="0"/>
              <a:t>So after dataset distillation, we get a small synthetic dataset, where each class contains only one image.</a:t>
            </a:r>
          </a:p>
          <a:p>
            <a:r>
              <a:rPr lang="en-US" altLang="zh-CN" dirty="0"/>
              <a:t>In this small synthetic dataset, the robust and critical knowledge is distilled from the original dataset.</a:t>
            </a:r>
          </a:p>
        </p:txBody>
      </p:sp>
    </p:spTree>
    <p:extLst>
      <p:ext uri="{BB962C8B-B14F-4D97-AF65-F5344CB8AC3E}">
        <p14:creationId xmlns:p14="http://schemas.microsoft.com/office/powerpoint/2010/main" val="1908336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Nonetheless, As shown in the following figure, most existing methods follow the paradigm of image data condensation but overlook the condensation of graph structural information.</a:t>
            </a:r>
          </a:p>
          <a:p>
            <a:br>
              <a:rPr lang="en-US" altLang="zh-CN" dirty="0"/>
            </a:br>
            <a:r>
              <a:rPr lang="en-US" altLang="zh-CN" dirty="0"/>
              <a:t>To fill this gap, we propose a framework that effectively leverage the original structural information.</a:t>
            </a:r>
          </a:p>
          <a:p>
            <a:r>
              <a:rPr lang="en-US" altLang="zh-CN" dirty="0"/>
              <a:t>In general, our model consists of three parts: node and graph </a:t>
            </a:r>
            <a:r>
              <a:rPr lang="en-US" altLang="zh-CN" dirty="0" err="1"/>
              <a:t>regularizer</a:t>
            </a:r>
            <a:r>
              <a:rPr lang="en-US" altLang="zh-CN" dirty="0"/>
              <a:t> initialization, self-expressive reconstruction , and parameter matching and bootstrapping update.</a:t>
            </a:r>
          </a:p>
          <a:p>
            <a:endParaRPr lang="zh-CN" altLang="en-US" dirty="0"/>
          </a:p>
        </p:txBody>
      </p:sp>
    </p:spTree>
    <p:extLst>
      <p:ext uri="{BB962C8B-B14F-4D97-AF65-F5344CB8AC3E}">
        <p14:creationId xmlns:p14="http://schemas.microsoft.com/office/powerpoint/2010/main" val="3501444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node and graph </a:t>
            </a:r>
            <a:r>
              <a:rPr lang="en-US" altLang="zh-CN" dirty="0" err="1"/>
              <a:t>regularizer</a:t>
            </a:r>
            <a:r>
              <a:rPr lang="en-US" altLang="zh-CN" dirty="0"/>
              <a:t> initialization module, we first initialize the node embedding via message passing to fuses the graph structure information to nodes.</a:t>
            </a:r>
          </a:p>
          <a:p>
            <a:endParaRPr lang="en-US" altLang="zh-CN" dirty="0"/>
          </a:p>
          <a:p>
            <a:r>
              <a:rPr lang="en-US" altLang="zh-CN" dirty="0"/>
              <a:t>After the message passing initialization, each node can aggregate the information of its neighbor nodes, thus having stronger representation ability. We then use the embeddings of these nodes to initialize the synthetic node.</a:t>
            </a:r>
          </a:p>
          <a:p>
            <a:endParaRPr lang="zh-CN" altLang="en-US" dirty="0"/>
          </a:p>
        </p:txBody>
      </p:sp>
    </p:spTree>
    <p:extLst>
      <p:ext uri="{BB962C8B-B14F-4D97-AF65-F5344CB8AC3E}">
        <p14:creationId xmlns:p14="http://schemas.microsoft.com/office/powerpoint/2010/main" val="3642862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self-expressive reconstruction, we efficiently reconstruct  an interpretable synthetic graph structure via self-expressive.</a:t>
            </a:r>
          </a:p>
          <a:p>
            <a:r>
              <a:rPr lang="en-US" altLang="zh-CN" dirty="0"/>
              <a:t>Self-expressive </a:t>
            </a:r>
            <a:r>
              <a:rPr lang="en-US" altLang="zh-CN" sz="2800" b="0" i="0" dirty="0">
                <a:solidFill>
                  <a:srgbClr val="000000"/>
                </a:solidFill>
                <a:effectLst/>
                <a:latin typeface="LinLibertineT"/>
              </a:rPr>
              <a:t>indicates that each data sample can be represented by a linear combination of other data points</a:t>
            </a:r>
            <a:r>
              <a:rPr lang="en-US" altLang="zh-CN" dirty="0"/>
              <a:t> in the same subspace. For graphs, this is equivalent that the embedding of each node can be represented by a linear combination of other nodes.</a:t>
            </a:r>
          </a:p>
          <a:p>
            <a:r>
              <a:rPr lang="en-US" altLang="zh-CN" dirty="0"/>
              <a:t>These linear coefficients actually reflect the correlation between the represented node and other nodes, which could be treated as a kind of edge weight.</a:t>
            </a:r>
          </a:p>
        </p:txBody>
      </p:sp>
    </p:spTree>
    <p:extLst>
      <p:ext uri="{BB962C8B-B14F-4D97-AF65-F5344CB8AC3E}">
        <p14:creationId xmlns:p14="http://schemas.microsoft.com/office/powerpoint/2010/main" val="31086888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as shown in this self-expressive term, where X is node embedding and Z is the coefficient matrix, </a:t>
            </a:r>
          </a:p>
          <a:p>
            <a:r>
              <a:rPr lang="en-US" altLang="zh-CN" dirty="0"/>
              <a:t>when we solve this equation by making its first-order derivative to 0, we will easily fall into the trivial solution, that is, Z is equal to identity matrix.</a:t>
            </a:r>
          </a:p>
          <a:p>
            <a:r>
              <a:rPr lang="en-US" altLang="zh-CN" dirty="0"/>
              <a:t>This is meaningless. </a:t>
            </a:r>
          </a:p>
          <a:p>
            <a:r>
              <a:rPr lang="en-US" altLang="zh-CN" dirty="0"/>
              <a:t>Hence, we add two regularization terms to limit the value of Z. </a:t>
            </a:r>
          </a:p>
          <a:p>
            <a:r>
              <a:rPr lang="en-US" altLang="zh-CN" dirty="0"/>
              <a:t>The first term is the probabilistic graph </a:t>
            </a:r>
            <a:r>
              <a:rPr lang="en-US" altLang="zh-CN" dirty="0" err="1"/>
              <a:t>regularizer</a:t>
            </a:r>
            <a:r>
              <a:rPr lang="en-US" altLang="zh-CN" dirty="0"/>
              <a:t>, which has been mentioned in the last slide.</a:t>
            </a:r>
          </a:p>
          <a:p>
            <a:r>
              <a:rPr lang="en-US" altLang="zh-CN" dirty="0"/>
              <a:t> It forces the probability of each edge in the synthetic graph to be the same as in the original graph. </a:t>
            </a:r>
          </a:p>
          <a:p>
            <a:r>
              <a:rPr lang="en-US" altLang="zh-CN" dirty="0"/>
              <a:t>The second term is the historical similarity matrix, which avoids drastic changes in synthetic graph. </a:t>
            </a:r>
          </a:p>
        </p:txBody>
      </p:sp>
    </p:spTree>
    <p:extLst>
      <p:ext uri="{BB962C8B-B14F-4D97-AF65-F5344CB8AC3E}">
        <p14:creationId xmlns:p14="http://schemas.microsoft.com/office/powerpoint/2010/main" val="3333823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our synthetic graph structure is computed using these close form solution.</a:t>
            </a:r>
          </a:p>
        </p:txBody>
      </p:sp>
    </p:spTree>
    <p:extLst>
      <p:ext uri="{BB962C8B-B14F-4D97-AF65-F5344CB8AC3E}">
        <p14:creationId xmlns:p14="http://schemas.microsoft.com/office/powerpoint/2010/main" val="2476619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last module is parameter matching and bootstrapping Update, where we update the synthetic node embedding via multi-step gradient matching, that is, given a neural network parameterized by theta t, we optimize it with synthetic dataset S for N epochs to generate the trained parameter theta hat t + n and optimize it with real dataset T for M epochs to </a:t>
            </a:r>
            <a:r>
              <a:rPr lang="en-US" altLang="zh-CN" dirty="0" err="1"/>
              <a:t>geberate</a:t>
            </a:r>
            <a:r>
              <a:rPr lang="en-US" altLang="zh-CN" dirty="0"/>
              <a:t> theta t + m. </a:t>
            </a:r>
          </a:p>
          <a:p>
            <a:r>
              <a:rPr lang="en-US" altLang="zh-CN" dirty="0"/>
              <a:t>These two parameters are aligned, such that the synthetic graph could simulate the training dynamics of the real graph. </a:t>
            </a:r>
          </a:p>
          <a:p>
            <a:r>
              <a:rPr lang="en-US" altLang="zh-CN" dirty="0"/>
              <a:t>In addition, we also </a:t>
            </a:r>
            <a:r>
              <a:rPr lang="en-US" altLang="zh-CN" dirty="0" err="1"/>
              <a:t>bootstrappingly</a:t>
            </a:r>
            <a:r>
              <a:rPr lang="en-US" altLang="zh-CN" dirty="0"/>
              <a:t> update the </a:t>
            </a:r>
            <a:r>
              <a:rPr lang="en-US" altLang="zh-CN" dirty="0" err="1"/>
              <a:t>regularizers</a:t>
            </a:r>
            <a:r>
              <a:rPr lang="en-US" altLang="zh-CN" dirty="0"/>
              <a:t>, to avoid overfitting to the probabilistic graph and remove noise from the original graph structure.</a:t>
            </a:r>
            <a:endParaRPr lang="zh-CN" altLang="en-US" dirty="0"/>
          </a:p>
        </p:txBody>
      </p:sp>
    </p:spTree>
    <p:extLst>
      <p:ext uri="{BB962C8B-B14F-4D97-AF65-F5344CB8AC3E}">
        <p14:creationId xmlns:p14="http://schemas.microsoft.com/office/powerpoint/2010/main" val="25409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79560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Experiments show that our method achieve competitive performance under different datasets and condensation ratio.</a:t>
            </a:r>
          </a:p>
          <a:p>
            <a:r>
              <a:rPr lang="en-US" altLang="zh-CN" dirty="0"/>
              <a:t>What’s more, the performance is comparable to the real dataset.</a:t>
            </a:r>
            <a:endParaRPr lang="zh-CN" altLang="en-US" dirty="0"/>
          </a:p>
        </p:txBody>
      </p:sp>
    </p:spTree>
    <p:extLst>
      <p:ext uri="{BB962C8B-B14F-4D97-AF65-F5344CB8AC3E}">
        <p14:creationId xmlns:p14="http://schemas.microsoft.com/office/powerpoint/2010/main" val="659533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40000"/>
              </a:spcBef>
              <a:spcAft>
                <a:spcPct val="0"/>
              </a:spcAft>
              <a:buClrTx/>
              <a:buSzTx/>
              <a:buFontTx/>
              <a:buNone/>
              <a:tabLst/>
              <a:defRPr/>
            </a:pPr>
            <a:r>
              <a:rPr lang="en-US" altLang="zh-CN" dirty="0"/>
              <a:t>our method exhibits stable performance and generalization across different neural networks, where we condense the graphs with </a:t>
            </a:r>
            <a:r>
              <a:rPr lang="en-US" altLang="zh-CN" dirty="0" err="1"/>
              <a:t>sgc</a:t>
            </a:r>
            <a:r>
              <a:rPr lang="en-US" altLang="zh-CN" dirty="0"/>
              <a:t> and test the synthetic graphs using different neural architecture, like </a:t>
            </a:r>
            <a:r>
              <a:rPr lang="en-US" altLang="zh-CN" dirty="0" err="1"/>
              <a:t>mlp</a:t>
            </a:r>
            <a:r>
              <a:rPr lang="en-US" altLang="zh-CN" dirty="0"/>
              <a:t>, </a:t>
            </a:r>
            <a:r>
              <a:rPr lang="en-US" altLang="zh-CN" dirty="0" err="1"/>
              <a:t>appnp</a:t>
            </a:r>
            <a:r>
              <a:rPr lang="en-US" altLang="zh-CN" dirty="0"/>
              <a:t>, </a:t>
            </a:r>
            <a:r>
              <a:rPr lang="en-US" altLang="zh-CN" dirty="0" err="1"/>
              <a:t>cheby</a:t>
            </a:r>
            <a:r>
              <a:rPr lang="en-US" altLang="zh-CN" dirty="0"/>
              <a:t> net, </a:t>
            </a:r>
            <a:r>
              <a:rPr lang="en-US" altLang="zh-CN" dirty="0" err="1"/>
              <a:t>gcn</a:t>
            </a:r>
            <a:r>
              <a:rPr lang="en-US" altLang="zh-CN" dirty="0"/>
              <a:t> and so on.</a:t>
            </a:r>
          </a:p>
          <a:p>
            <a:endParaRPr lang="en-US" altLang="zh-CN" dirty="0"/>
          </a:p>
          <a:p>
            <a:pPr marL="0" marR="0" lvl="0" indent="0" algn="l" defTabSz="914400" rtl="0" eaLnBrk="1" fontAlgn="base" latinLnBrk="0" hangingPunct="1">
              <a:lnSpc>
                <a:spcPct val="100000"/>
              </a:lnSpc>
              <a:spcBef>
                <a:spcPct val="40000"/>
              </a:spcBef>
              <a:spcAft>
                <a:spcPct val="0"/>
              </a:spcAft>
              <a:buClrTx/>
              <a:buSzTx/>
              <a:buFontTx/>
              <a:buNone/>
              <a:tabLst/>
              <a:defRPr/>
            </a:pPr>
            <a:r>
              <a:rPr lang="en-US" altLang="zh-CN" dirty="0"/>
              <a:t>Different from other methods, our methods </a:t>
            </a:r>
            <a:r>
              <a:rPr lang="en-US" altLang="zh-CN" sz="1800" b="0" i="0" dirty="0">
                <a:solidFill>
                  <a:srgbClr val="000000"/>
                </a:solidFill>
                <a:effectLst/>
                <a:latin typeface="LinLibertineT"/>
              </a:rPr>
              <a:t>is model-insensitive and performs smoothly across different GNN architectures for condensation. Notably, among all these architectures, SGC is the simplest one but surpasses others in all methods. This indicates that a more complex GNN model in condensation does not necessarily bring better optimization results since it complicates the parameter matching process. </a:t>
            </a:r>
            <a:br>
              <a:rPr lang="en-US" altLang="zh-CN" dirty="0"/>
            </a:br>
            <a:br>
              <a:rPr lang="en-US" altLang="zh-CN" dirty="0"/>
            </a:br>
            <a:endParaRPr lang="zh-CN" altLang="en-US" dirty="0"/>
          </a:p>
          <a:p>
            <a:pPr marL="0" marR="0" lvl="0" indent="0" algn="l" defTabSz="914400" rtl="0" eaLnBrk="1" fontAlgn="base" latinLnBrk="0" hangingPunct="1">
              <a:lnSpc>
                <a:spcPct val="100000"/>
              </a:lnSpc>
              <a:spcBef>
                <a:spcPct val="40000"/>
              </a:spcBef>
              <a:spcAft>
                <a:spcPct val="0"/>
              </a:spcAft>
              <a:buClrTx/>
              <a:buSzTx/>
              <a:buFontTx/>
              <a:buNone/>
              <a:tabLst/>
              <a:defRPr/>
            </a:pPr>
            <a:r>
              <a:rPr lang="en-US" altLang="zh-CN" sz="1800" b="0" i="0" dirty="0">
                <a:solidFill>
                  <a:srgbClr val="000000"/>
                </a:solidFill>
                <a:effectLst/>
                <a:latin typeface="LinLibertineT"/>
              </a:rPr>
              <a:t>In ablation study, we test the effectiveness of each module, that is , message passing initialization module MPI and self-expressive reconstruction module SER. The results reveal that the joint use of these modules bring </a:t>
            </a:r>
            <a:r>
              <a:rPr lang="en-US" altLang="zh-CN" sz="1800" b="0" i="0" dirty="0" err="1">
                <a:solidFill>
                  <a:srgbClr val="000000"/>
                </a:solidFill>
                <a:effectLst/>
                <a:latin typeface="LinLibertineT"/>
              </a:rPr>
              <a:t>sota</a:t>
            </a:r>
            <a:r>
              <a:rPr lang="en-US" altLang="zh-CN" sz="1800" b="0" i="0" dirty="0">
                <a:solidFill>
                  <a:srgbClr val="000000"/>
                </a:solidFill>
                <a:effectLst/>
                <a:latin typeface="LinLibertineT"/>
              </a:rPr>
              <a:t> performance.</a:t>
            </a:r>
            <a:br>
              <a:rPr lang="en-US" altLang="zh-CN" dirty="0"/>
            </a:br>
            <a:br>
              <a:rPr lang="en-US" altLang="zh-CN" dirty="0"/>
            </a:br>
            <a:endParaRPr lang="zh-CN" altLang="en-US" dirty="0"/>
          </a:p>
          <a:p>
            <a:endParaRPr lang="zh-CN" altLang="en-US" dirty="0"/>
          </a:p>
        </p:txBody>
      </p:sp>
    </p:spTree>
    <p:extLst>
      <p:ext uri="{BB962C8B-B14F-4D97-AF65-F5344CB8AC3E}">
        <p14:creationId xmlns:p14="http://schemas.microsoft.com/office/powerpoint/2010/main" val="2969539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40000"/>
              </a:spcBef>
              <a:spcAft>
                <a:spcPct val="0"/>
              </a:spcAft>
              <a:buClrTx/>
              <a:buSzTx/>
              <a:buFontTx/>
              <a:buNone/>
              <a:tabLst/>
              <a:defRPr/>
            </a:pPr>
            <a:r>
              <a:rPr lang="en-US" altLang="zh-CN" dirty="0"/>
              <a:t>In addition to node classification accuracy, we also use visualization to compare the synthetic graphs generated by different methods.</a:t>
            </a:r>
          </a:p>
          <a:p>
            <a:pPr marL="0" marR="0" lvl="0" indent="0" algn="l" defTabSz="914400" rtl="0" eaLnBrk="1" fontAlgn="base" latinLnBrk="0" hangingPunct="1">
              <a:lnSpc>
                <a:spcPct val="100000"/>
              </a:lnSpc>
              <a:spcBef>
                <a:spcPct val="40000"/>
              </a:spcBef>
              <a:spcAft>
                <a:spcPct val="0"/>
              </a:spcAft>
              <a:buClrTx/>
              <a:buSzTx/>
              <a:buFontTx/>
              <a:buNone/>
              <a:tabLst/>
              <a:defRPr/>
            </a:pPr>
            <a:r>
              <a:rPr lang="en-US" altLang="zh-CN" dirty="0"/>
              <a:t>In the top figure, </a:t>
            </a:r>
            <a:r>
              <a:rPr lang="en-US" altLang="zh-CN" sz="1800" b="0" i="0" dirty="0">
                <a:solidFill>
                  <a:srgbClr val="000000"/>
                </a:solidFill>
                <a:effectLst/>
                <a:latin typeface="LinLibertineT"/>
              </a:rPr>
              <a:t>we use t-SNE to visualize the real and synthetic node features of Cora condensed by four different methods.</a:t>
            </a:r>
          </a:p>
          <a:p>
            <a:pPr marL="0" marR="0" lvl="0" indent="0" algn="l" defTabSz="914400" rtl="0" eaLnBrk="1" fontAlgn="base" latinLnBrk="0" hangingPunct="1">
              <a:lnSpc>
                <a:spcPct val="100000"/>
              </a:lnSpc>
              <a:spcBef>
                <a:spcPct val="40000"/>
              </a:spcBef>
              <a:spcAft>
                <a:spcPct val="0"/>
              </a:spcAft>
              <a:buClrTx/>
              <a:buSzTx/>
              <a:buFontTx/>
              <a:buNone/>
              <a:tabLst/>
              <a:defRPr/>
            </a:pPr>
            <a:r>
              <a:rPr lang="en-US" altLang="zh-CN" sz="1800" b="0" i="0" dirty="0">
                <a:solidFill>
                  <a:srgbClr val="000000"/>
                </a:solidFill>
                <a:effectLst/>
                <a:latin typeface="LinLibertineT"/>
              </a:rPr>
              <a:t>It shows that Data learned by</a:t>
            </a:r>
            <a:r>
              <a:rPr lang="en-US" altLang="zh-CN" dirty="0"/>
              <a:t> </a:t>
            </a:r>
            <a:r>
              <a:rPr lang="en-US" altLang="zh-CN" sz="1800" b="0" i="0" dirty="0">
                <a:solidFill>
                  <a:srgbClr val="000000"/>
                </a:solidFill>
                <a:effectLst/>
                <a:latin typeface="LinLibertineT"/>
              </a:rPr>
              <a:t>other methods is not well conformed to the distribution of the original data, and some nodes are mixed up with nodes of other classes while Data learned by our methods obeys the distribution of the original data and exhibits a distinct separation between different classes. </a:t>
            </a:r>
          </a:p>
          <a:p>
            <a:pPr marL="0" marR="0" lvl="0" indent="0" algn="l" defTabSz="914400" rtl="0" eaLnBrk="1" fontAlgn="base" latinLnBrk="0" hangingPunct="1">
              <a:lnSpc>
                <a:spcPct val="100000"/>
              </a:lnSpc>
              <a:spcBef>
                <a:spcPct val="40000"/>
              </a:spcBef>
              <a:spcAft>
                <a:spcPct val="0"/>
              </a:spcAft>
              <a:buClrTx/>
              <a:buSzTx/>
              <a:buFontTx/>
              <a:buNone/>
              <a:tabLst/>
              <a:defRPr/>
            </a:pPr>
            <a:r>
              <a:rPr lang="en-US" altLang="zh-CN" sz="1800" b="0" i="0" dirty="0">
                <a:solidFill>
                  <a:srgbClr val="000000"/>
                </a:solidFill>
                <a:effectLst/>
                <a:latin typeface="LinLibertineT"/>
              </a:rPr>
              <a:t>This could lead to better classification performance and evident distribution characteristics.</a:t>
            </a:r>
            <a:br>
              <a:rPr lang="en-US" altLang="zh-CN" sz="2800" dirty="0"/>
            </a:br>
            <a:br>
              <a:rPr lang="en-US" altLang="zh-CN" dirty="0"/>
            </a:br>
            <a:br>
              <a:rPr lang="en-US" altLang="zh-CN" dirty="0"/>
            </a:br>
            <a:br>
              <a:rPr lang="en-US" altLang="zh-CN" dirty="0"/>
            </a:br>
            <a:endParaRPr lang="zh-CN" altLang="en-US" dirty="0"/>
          </a:p>
          <a:p>
            <a:endParaRPr lang="zh-CN" altLang="en-US" dirty="0"/>
          </a:p>
        </p:txBody>
      </p:sp>
    </p:spTree>
    <p:extLst>
      <p:ext uri="{BB962C8B-B14F-4D97-AF65-F5344CB8AC3E}">
        <p14:creationId xmlns:p14="http://schemas.microsoft.com/office/powerpoint/2010/main" val="2909114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If we probe in this synthetic data, we will find something interesting.</a:t>
            </a:r>
          </a:p>
          <a:p>
            <a:r>
              <a:rPr lang="en-US" altLang="zh-CN" dirty="0"/>
              <a:t>For example, let’s look at the class dog in both original dataset and distilled image</a:t>
            </a:r>
            <a:endParaRPr lang="zh-CN" altLang="en-US" dirty="0"/>
          </a:p>
        </p:txBody>
      </p:sp>
    </p:spTree>
    <p:extLst>
      <p:ext uri="{BB962C8B-B14F-4D97-AF65-F5344CB8AC3E}">
        <p14:creationId xmlns:p14="http://schemas.microsoft.com/office/powerpoint/2010/main" val="182643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Here, the dog images in original dataset contains various types of dogs, and the ages of the dogs, the background of the images are different.</a:t>
            </a:r>
          </a:p>
          <a:p>
            <a:r>
              <a:rPr lang="en-US" altLang="zh-CN" dirty="0"/>
              <a:t>But if we look at the distilled image, we will find a robust pattern of the dog, it looks like the general face and general body of dogs.</a:t>
            </a:r>
          </a:p>
          <a:p>
            <a:r>
              <a:rPr lang="en-US" altLang="zh-CN" dirty="0"/>
              <a:t>So, we can say that the distilled image contains the critical knowledge of the original dataset.</a:t>
            </a:r>
          </a:p>
          <a:p>
            <a:r>
              <a:rPr lang="en-US" altLang="zh-CN" dirty="0"/>
              <a:t>Meanwhile, since the dataset is synthetic, which means they are learned from some optimizing objective, they are not the same to any real data.</a:t>
            </a:r>
          </a:p>
          <a:p>
            <a:r>
              <a:rPr lang="en-US" altLang="zh-CN" dirty="0"/>
              <a:t>If you are familiar with </a:t>
            </a:r>
            <a:r>
              <a:rPr lang="en-US" altLang="zh-CN" dirty="0" err="1"/>
              <a:t>pytorch</a:t>
            </a:r>
            <a:r>
              <a:rPr lang="en-US" altLang="zh-CN" dirty="0"/>
              <a:t>, the synthetic data is initialized with torch </a:t>
            </a:r>
            <a:r>
              <a:rPr lang="en-US" altLang="zh-CN" dirty="0" err="1"/>
              <a:t>nn</a:t>
            </a:r>
            <a:r>
              <a:rPr lang="en-US" altLang="zh-CN" dirty="0"/>
              <a:t> parameter, and they are updated by back propagation.</a:t>
            </a:r>
            <a:endParaRPr lang="zh-CN" altLang="en-US" dirty="0"/>
          </a:p>
        </p:txBody>
      </p:sp>
    </p:spTree>
    <p:extLst>
      <p:ext uri="{BB962C8B-B14F-4D97-AF65-F5344CB8AC3E}">
        <p14:creationId xmlns:p14="http://schemas.microsoft.com/office/powerpoint/2010/main" val="361144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Furthermore, if we use more space for distilled synthetic dataset, we will find that more synthetic images brings more patterns of original dataset.</a:t>
            </a:r>
          </a:p>
          <a:p>
            <a:r>
              <a:rPr lang="en-US" altLang="zh-CN" dirty="0"/>
              <a:t>Here, we add the number of synthetic images from 1 to ten, and we still investigate the dog images.</a:t>
            </a:r>
          </a:p>
          <a:p>
            <a:r>
              <a:rPr lang="en-US" altLang="zh-CN" dirty="0"/>
              <a:t>We can see that these images brings more patterns of dogs.</a:t>
            </a:r>
          </a:p>
          <a:p>
            <a:r>
              <a:rPr lang="en-US" altLang="zh-CN" dirty="0"/>
              <a:t>It seems that these images capture different types different colors and different background of dog images.</a:t>
            </a:r>
            <a:endParaRPr lang="zh-CN" altLang="en-US" dirty="0"/>
          </a:p>
        </p:txBody>
      </p:sp>
    </p:spTree>
    <p:extLst>
      <p:ext uri="{BB962C8B-B14F-4D97-AF65-F5344CB8AC3E}">
        <p14:creationId xmlns:p14="http://schemas.microsoft.com/office/powerpoint/2010/main" val="3779238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give a loose definition of dataset distillation.</a:t>
            </a:r>
          </a:p>
          <a:p>
            <a:r>
              <a:rPr lang="en-US" altLang="zh-CN" dirty="0"/>
              <a:t>Here, we define dataset distillation is a approach that aims to synthesize tiny and  high-fidelity data that summaries the most important knowledge from a given target dataset.</a:t>
            </a:r>
          </a:p>
          <a:p>
            <a:r>
              <a:rPr lang="en-US" altLang="zh-CN" dirty="0"/>
              <a:t>After we get the tiny and high-fidelity data, we can directly use it as a effective drop-in replacements of the original dataset for the efficient and accurate data-usage applications.</a:t>
            </a:r>
          </a:p>
          <a:p>
            <a:endParaRPr lang="en-US" altLang="zh-CN" dirty="0"/>
          </a:p>
          <a:p>
            <a:r>
              <a:rPr lang="en-US" altLang="zh-CN" dirty="0"/>
              <a:t>For example, the distilled dataset could serve in various downstream tasks.</a:t>
            </a:r>
          </a:p>
          <a:p>
            <a:r>
              <a:rPr lang="en-US" altLang="zh-CN" dirty="0"/>
              <a:t>First, in neural architecture search, we want to get the most effective model with the highest training accuracy from a model pool. However, directly train each model from the model pool with the original dataset is expensive.</a:t>
            </a:r>
          </a:p>
          <a:p>
            <a:r>
              <a:rPr lang="en-US" altLang="zh-CN" dirty="0"/>
              <a:t>So, if we use the distilled dataset that has only 1% size of the size of the original dataset, we can improve the efficiency to a large scale.</a:t>
            </a:r>
          </a:p>
          <a:p>
            <a:endParaRPr lang="en-US" altLang="zh-CN" dirty="0"/>
          </a:p>
          <a:p>
            <a:r>
              <a:rPr lang="en-US" altLang="zh-CN" dirty="0"/>
              <a:t>In the continual learning task, we have a model that is trained by some historical data. </a:t>
            </a:r>
          </a:p>
          <a:p>
            <a:r>
              <a:rPr lang="en-US" altLang="zh-CN" dirty="0"/>
              <a:t>Meanwhile, we have some new data and we want to fuse the knowledge from the new data to the model. </a:t>
            </a:r>
          </a:p>
          <a:p>
            <a:r>
              <a:rPr lang="en-US" altLang="zh-CN" dirty="0"/>
              <a:t>If we directly train the model with the new data, the model could forget the knowledge from the old data, and perform bad in the old tasks. </a:t>
            </a:r>
          </a:p>
          <a:p>
            <a:r>
              <a:rPr lang="en-US" altLang="zh-CN" dirty="0"/>
              <a:t>This is so-called </a:t>
            </a:r>
            <a:r>
              <a:rPr lang="en-US" altLang="zh-CN" dirty="0" err="1"/>
              <a:t>catastrophical</a:t>
            </a:r>
            <a:r>
              <a:rPr lang="en-US" altLang="zh-CN" dirty="0"/>
              <a:t> forgetting problem.</a:t>
            </a:r>
          </a:p>
          <a:p>
            <a:r>
              <a:rPr lang="en-US" altLang="zh-CN" dirty="0"/>
              <a:t>To avoid this problem, we want to fuse the knowledge of the old data to the training process of the new data.</a:t>
            </a:r>
          </a:p>
          <a:p>
            <a:r>
              <a:rPr lang="en-US" altLang="zh-CN" dirty="0"/>
              <a:t>In this scenario, we could firstly distill the old data to a small synthetic data, and use new datasets and old synthetic datasets for joint training.</a:t>
            </a:r>
          </a:p>
          <a:p>
            <a:r>
              <a:rPr lang="en-US" altLang="zh-CN" dirty="0"/>
              <a:t>This could lead to better performance in both new and old dataset.</a:t>
            </a:r>
          </a:p>
          <a:p>
            <a:endParaRPr lang="en-US" altLang="zh-CN" dirty="0"/>
          </a:p>
          <a:p>
            <a:r>
              <a:rPr lang="en-US" altLang="zh-CN" dirty="0"/>
              <a:t>In federated learning, some users want to jointly train a model with their private data while protect the privacy and guarantee the efficiency.</a:t>
            </a:r>
          </a:p>
          <a:p>
            <a:r>
              <a:rPr lang="en-US" altLang="zh-CN" dirty="0"/>
              <a:t>In this </a:t>
            </a:r>
            <a:r>
              <a:rPr lang="en-US" altLang="zh-CN" dirty="0" err="1"/>
              <a:t>circumstantce</a:t>
            </a:r>
            <a:r>
              <a:rPr lang="en-US" altLang="zh-CN" dirty="0"/>
              <a:t>, they could firstly distill their private dataset to a small synthetic dataset, and then share the synthetic dataset to other users.</a:t>
            </a:r>
          </a:p>
          <a:p>
            <a:r>
              <a:rPr lang="en-US" altLang="zh-CN" dirty="0"/>
              <a:t>Since the synthetic dataset is small, and as I showed, the synthetic dataset is very different from the original dataset, using synthetic dataset in federated learning could bring both efficiency and privacy.</a:t>
            </a:r>
          </a:p>
          <a:p>
            <a:endParaRPr lang="en-US" altLang="zh-CN" dirty="0"/>
          </a:p>
          <a:p>
            <a:endParaRPr lang="en-US" altLang="zh-CN" dirty="0"/>
          </a:p>
        </p:txBody>
      </p:sp>
    </p:spTree>
    <p:extLst>
      <p:ext uri="{BB962C8B-B14F-4D97-AF65-F5344CB8AC3E}">
        <p14:creationId xmlns:p14="http://schemas.microsoft.com/office/powerpoint/2010/main" val="376884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let’s formally formulate the dataset distillation task.</a:t>
            </a:r>
          </a:p>
          <a:p>
            <a:r>
              <a:rPr lang="en-US" altLang="zh-CN" dirty="0"/>
              <a:t>The task is to learn a synthetic dataset S from the original dataset T.</a:t>
            </a:r>
          </a:p>
          <a:p>
            <a:r>
              <a:rPr lang="en-US" altLang="zh-CN" dirty="0"/>
              <a:t>And what we want to achieve is that, we train a model with the synthetic dataset S and we train another model with real data T, and we want to guarantee the performance of the both model is similar.</a:t>
            </a:r>
          </a:p>
          <a:p>
            <a:endParaRPr lang="en-US" altLang="zh-CN" dirty="0"/>
          </a:p>
          <a:p>
            <a:r>
              <a:rPr lang="en-US" altLang="zh-CN" dirty="0"/>
              <a:t>Shown in figure.</a:t>
            </a:r>
          </a:p>
        </p:txBody>
      </p:sp>
    </p:spTree>
    <p:extLst>
      <p:ext uri="{BB962C8B-B14F-4D97-AF65-F5344CB8AC3E}">
        <p14:creationId xmlns:p14="http://schemas.microsoft.com/office/powerpoint/2010/main" val="1587593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Meta model matching framework: bi-level optimizing to directly make better performance</a:t>
            </a:r>
          </a:p>
          <a:p>
            <a:endParaRPr lang="en-US" altLang="zh-CN" dirty="0"/>
          </a:p>
          <a:p>
            <a:r>
              <a:rPr lang="en-US" altLang="zh-CN" dirty="0"/>
              <a:t>Make the model trained by synthetic data and real data has similar gradient</a:t>
            </a:r>
          </a:p>
          <a:p>
            <a:endParaRPr lang="en-US" altLang="zh-CN" dirty="0"/>
          </a:p>
          <a:p>
            <a:r>
              <a:rPr lang="en-US" altLang="zh-CN" dirty="0"/>
              <a:t>Make the embedding generated by synthetic data and real data has similar distribution</a:t>
            </a:r>
          </a:p>
          <a:p>
            <a:endParaRPr lang="en-US" altLang="zh-CN" dirty="0"/>
          </a:p>
          <a:p>
            <a:r>
              <a:rPr lang="en-US" altLang="zh-CN" dirty="0"/>
              <a:t>Make the model trained by synthetic data and real data has similar multi-step gradient, which is so-called trajectory here.</a:t>
            </a:r>
            <a:endParaRPr lang="zh-CN" altLang="en-US" dirty="0"/>
          </a:p>
        </p:txBody>
      </p:sp>
    </p:spTree>
    <p:extLst>
      <p:ext uri="{BB962C8B-B14F-4D97-AF65-F5344CB8AC3E}">
        <p14:creationId xmlns:p14="http://schemas.microsoft.com/office/powerpoint/2010/main" val="2684111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93750" y="431800"/>
            <a:ext cx="3714750" cy="1512888"/>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4897438" y="933450"/>
            <a:ext cx="5832475" cy="4605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793750" y="1944688"/>
            <a:ext cx="3714750" cy="3600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93750" y="431800"/>
            <a:ext cx="3714750" cy="1512888"/>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4897438" y="933450"/>
            <a:ext cx="5832475" cy="4605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793750" y="1944688"/>
            <a:ext cx="3714750" cy="3600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45475" y="344488"/>
            <a:ext cx="2482850" cy="5492750"/>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792163" y="344488"/>
            <a:ext cx="7300912" cy="549275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220179" y="261007"/>
            <a:ext cx="6726286" cy="735020"/>
          </a:xfrm>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a:xfrm>
            <a:off x="576025" y="1512041"/>
            <a:ext cx="10368439" cy="4276616"/>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2"/>
          </p:nvPr>
        </p:nvSpPr>
        <p:spPr>
          <a:xfrm>
            <a:off x="576024" y="5901159"/>
            <a:ext cx="2688114" cy="450012"/>
          </a:xfrm>
        </p:spPr>
        <p:txBody>
          <a:bodyPr vert="horz" wrap="square" lIns="91440" tIns="45720" rIns="91440" bIns="45720" numCol="1" anchor="t" anchorCtr="0" compatLnSpc="1"/>
          <a:lstStyle>
            <a:lvl1pPr eaLnBrk="1" hangingPunct="1">
              <a:buFont typeface="Arial" panose="020B0604020202020204" pitchFamily="34" charset="0"/>
              <a:buNone/>
              <a:defRPr smtClean="0">
                <a:ea typeface="宋体" panose="02010600030101010101" pitchFamily="2" charset="-122"/>
              </a:defRPr>
            </a:lvl1pPr>
          </a:lstStyle>
          <a:p>
            <a:pPr fontAlgn="base">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5" name="页脚占位符 4"/>
          <p:cNvSpPr>
            <a:spLocks noGrp="1"/>
          </p:cNvSpPr>
          <p:nvPr>
            <p:ph type="ftr" sz="quarter" idx="3"/>
          </p:nvPr>
        </p:nvSpPr>
        <p:spPr>
          <a:xfrm>
            <a:off x="3936167" y="5901159"/>
            <a:ext cx="3648155" cy="450012"/>
          </a:xfrm>
        </p:spPr>
        <p:txBody>
          <a:bodyPr vert="horz" wrap="square" lIns="91440" tIns="45720" rIns="91440" bIns="45720" numCol="1" anchor="t" anchorCtr="0" compatLnSpc="1"/>
          <a:lstStyle>
            <a:lvl1pPr eaLnBrk="1" hangingPunct="1">
              <a:buFont typeface="Arial" panose="020B0604020202020204" pitchFamily="34" charset="0"/>
              <a:buNone/>
              <a:defRPr smtClean="0">
                <a:ea typeface="宋体" panose="02010600030101010101" pitchFamily="2" charset="-122"/>
              </a:defRPr>
            </a:lvl1pPr>
          </a:lstStyle>
          <a:p>
            <a:pPr algn="l" fontAlgn="base">
              <a:spcBef>
                <a:spcPct val="0"/>
              </a:spcBef>
              <a:spcAft>
                <a:spcPct val="0"/>
              </a:spcAft>
              <a:defRPr/>
            </a:pPr>
            <a:endParaRPr lang="zh-CN" altLang="en-US" sz="1700">
              <a:solidFill>
                <a:schemeClr val="tx1"/>
              </a:solidFill>
              <a:latin typeface="Arial" panose="020B0604020202020204" pitchFamily="34" charset="0"/>
              <a:cs typeface="Arial" panose="020B0604020202020204" pitchFamily="34" charset="0"/>
            </a:endParaRPr>
          </a:p>
        </p:txBody>
      </p:sp>
      <p:sp>
        <p:nvSpPr>
          <p:cNvPr id="6" name="灯片编号占位符 5"/>
          <p:cNvSpPr>
            <a:spLocks noGrp="1"/>
          </p:cNvSpPr>
          <p:nvPr>
            <p:ph type="sldNum" sz="quarter" idx="4"/>
          </p:nvPr>
        </p:nvSpPr>
        <p:spPr>
          <a:xfrm>
            <a:off x="8256350" y="5901159"/>
            <a:ext cx="2688114" cy="450012"/>
          </a:xfrm>
          <a:prstGeom prst="rect">
            <a:avLst/>
          </a:prstGeom>
        </p:spPr>
        <p:txBody>
          <a:bodyPr vert="horz" wrap="square" lIns="91440" tIns="45720" rIns="91440" bIns="45720" numCol="1" anchor="t" anchorCtr="0" compatLnSpc="1"/>
          <a:lstStyle>
            <a:lvl1pPr eaLnBrk="1" hangingPunct="1">
              <a:buFont typeface="Arial" panose="020B0604020202020204" pitchFamily="34" charset="0"/>
              <a:buNone/>
              <a:defRPr smtClean="0">
                <a:ea typeface="宋体" panose="02010600030101010101" pitchFamily="2" charset="-122"/>
              </a:defRPr>
            </a:lvl1pPr>
          </a:lstStyle>
          <a:p>
            <a:pPr fontAlgn="base">
              <a:spcBef>
                <a:spcPct val="0"/>
              </a:spcBef>
              <a:spcAft>
                <a:spcPct val="0"/>
              </a:spcAft>
              <a:defRPr/>
            </a:pPr>
            <a:fld id="{7F5C5453-B202-4B4A-A08B-7B97A4CDA7C7}" type="slidenum">
              <a:rPr lang="zh-CN" altLang="en-US" sz="1700" smtClean="0">
                <a:solidFill>
                  <a:schemeClr val="tx1"/>
                </a:solidFill>
                <a:latin typeface="Arial" panose="020B0604020202020204" pitchFamily="34" charset="0"/>
                <a:cs typeface="Arial" panose="020B0604020202020204" pitchFamily="34" charset="0"/>
              </a:rPr>
              <a:t>‹#›</a:t>
            </a:fld>
            <a:endParaRPr lang="zh-CN" altLang="en-US" sz="1700">
              <a:solidFill>
                <a:schemeClr val="tx1"/>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4037" y="2013055"/>
            <a:ext cx="9792415" cy="1389038"/>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728073" y="3672099"/>
            <a:ext cx="8064342" cy="1656045"/>
          </a:xfrm>
        </p:spPr>
        <p:txBody>
          <a:bodyPr/>
          <a:lstStyle>
            <a:lvl1pPr marL="0" indent="0" algn="ctr">
              <a:buNone/>
              <a:defRPr/>
            </a:lvl1pPr>
            <a:lvl2pPr marL="431800" indent="0" algn="ctr">
              <a:buNone/>
              <a:defRPr/>
            </a:lvl2pPr>
            <a:lvl3pPr marL="864235" indent="0" algn="ctr">
              <a:buNone/>
              <a:defRPr/>
            </a:lvl3pPr>
            <a:lvl4pPr marL="1296035" indent="0" algn="ctr">
              <a:buNone/>
              <a:defRPr/>
            </a:lvl4pPr>
            <a:lvl5pPr marL="1727835" indent="0" algn="ctr">
              <a:buNone/>
              <a:defRPr/>
            </a:lvl5pPr>
            <a:lvl6pPr marL="2160270" indent="0" algn="ctr">
              <a:buNone/>
              <a:defRPr/>
            </a:lvl6pPr>
            <a:lvl7pPr marL="2592070" indent="0" algn="ctr">
              <a:buNone/>
              <a:defRPr/>
            </a:lvl7pPr>
            <a:lvl8pPr marL="3023870" indent="0" algn="ctr">
              <a:buNone/>
              <a:defRPr/>
            </a:lvl8pPr>
            <a:lvl9pPr marL="3456305" indent="0" algn="ctr">
              <a:buNone/>
              <a:defRPr/>
            </a:lvl9pPr>
          </a:lstStyle>
          <a:p>
            <a:r>
              <a:rPr lang="zh-CN" altLang="en-US"/>
              <a:t>单击此处编辑母版副标题样式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6025" y="259508"/>
            <a:ext cx="10368439" cy="1080029"/>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039" y="4164113"/>
            <a:ext cx="9792415" cy="1287035"/>
          </a:xfrm>
          <a:prstGeom prst="rect">
            <a:avLst/>
          </a:prstGeom>
        </p:spPr>
        <p:txBody>
          <a:bodyPr anchor="t"/>
          <a:lstStyle>
            <a:lvl1pPr algn="l">
              <a:defRPr sz="3780" b="1" cap="all"/>
            </a:lvl1pPr>
          </a:lstStyle>
          <a:p>
            <a:r>
              <a:rPr lang="zh-CN" altLang="en-US"/>
              <a:t>单击此处编辑母版标题样式</a:t>
            </a:r>
          </a:p>
        </p:txBody>
      </p:sp>
      <p:sp>
        <p:nvSpPr>
          <p:cNvPr id="3" name="文本占位符 2"/>
          <p:cNvSpPr>
            <a:spLocks noGrp="1"/>
          </p:cNvSpPr>
          <p:nvPr>
            <p:ph type="body" idx="1"/>
          </p:nvPr>
        </p:nvSpPr>
        <p:spPr>
          <a:xfrm>
            <a:off x="910039" y="2746575"/>
            <a:ext cx="9792415" cy="1417538"/>
          </a:xfrm>
        </p:spPr>
        <p:txBody>
          <a:bodyPr anchor="b"/>
          <a:lstStyle>
            <a:lvl1pPr marL="0" indent="0">
              <a:buNone/>
              <a:defRPr sz="1890"/>
            </a:lvl1pPr>
            <a:lvl2pPr marL="431800" indent="0">
              <a:buNone/>
              <a:defRPr sz="1700"/>
            </a:lvl2pPr>
            <a:lvl3pPr marL="864235" indent="0">
              <a:buNone/>
              <a:defRPr sz="1510"/>
            </a:lvl3pPr>
            <a:lvl4pPr marL="1296035" indent="0">
              <a:buNone/>
              <a:defRPr sz="1325"/>
            </a:lvl4pPr>
            <a:lvl5pPr marL="1727835" indent="0">
              <a:buNone/>
              <a:defRPr sz="1325"/>
            </a:lvl5pPr>
            <a:lvl6pPr marL="2160270" indent="0">
              <a:buNone/>
              <a:defRPr sz="1325"/>
            </a:lvl6pPr>
            <a:lvl7pPr marL="2592070" indent="0">
              <a:buNone/>
              <a:defRPr sz="1325"/>
            </a:lvl7pPr>
            <a:lvl8pPr marL="3023870" indent="0">
              <a:buNone/>
              <a:defRPr sz="1325"/>
            </a:lvl8pPr>
            <a:lvl9pPr marL="3456305" indent="0">
              <a:buNone/>
              <a:defRPr sz="1325"/>
            </a:lvl9pPr>
          </a:lstStyle>
          <a:p>
            <a:pPr lvl="0"/>
            <a:r>
              <a:rPr lang="zh-CN" altLang="en-US"/>
              <a:t>单击此处编辑母版文本样式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76025" y="259508"/>
            <a:ext cx="10368439" cy="1080029"/>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590025" y="1063529"/>
            <a:ext cx="5088216" cy="4786629"/>
          </a:xfrm>
        </p:spPr>
        <p:txBody>
          <a:bodyPr/>
          <a:lstStyle>
            <a:lvl1pPr>
              <a:defRPr sz="2645"/>
            </a:lvl1pPr>
            <a:lvl2pPr>
              <a:defRPr sz="2270"/>
            </a:lvl2pPr>
            <a:lvl3pPr>
              <a:defRPr sz="189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870249" y="1063529"/>
            <a:ext cx="5088216" cy="4786629"/>
          </a:xfrm>
        </p:spPr>
        <p:txBody>
          <a:bodyPr/>
          <a:lstStyle>
            <a:lvl1pPr>
              <a:defRPr sz="2645"/>
            </a:lvl1pPr>
            <a:lvl2pPr>
              <a:defRPr sz="2270"/>
            </a:lvl2pPr>
            <a:lvl3pPr>
              <a:defRPr sz="189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025" y="259508"/>
            <a:ext cx="10368439" cy="1080029"/>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025" y="1450540"/>
            <a:ext cx="5090216" cy="604516"/>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p>
        </p:txBody>
      </p:sp>
      <p:sp>
        <p:nvSpPr>
          <p:cNvPr id="4" name="内容占位符 3"/>
          <p:cNvSpPr>
            <a:spLocks noGrp="1"/>
          </p:cNvSpPr>
          <p:nvPr>
            <p:ph sz="half" idx="2"/>
          </p:nvPr>
        </p:nvSpPr>
        <p:spPr>
          <a:xfrm>
            <a:off x="576025" y="2055056"/>
            <a:ext cx="5090216" cy="3733601"/>
          </a:xfrm>
        </p:spPr>
        <p:txBody>
          <a:bodyPr/>
          <a:lstStyle>
            <a:lvl1pPr>
              <a:defRPr sz="2270"/>
            </a:lvl1pPr>
            <a:lvl2pPr>
              <a:defRPr sz="1890"/>
            </a:lvl2pPr>
            <a:lvl3pPr>
              <a:defRPr sz="1700"/>
            </a:lvl3pPr>
            <a:lvl4pPr>
              <a:defRPr sz="1510"/>
            </a:lvl4pPr>
            <a:lvl5pPr>
              <a:defRPr sz="1510"/>
            </a:lvl5pPr>
            <a:lvl6pPr>
              <a:defRPr sz="1510"/>
            </a:lvl6pPr>
            <a:lvl7pPr>
              <a:defRPr sz="1510"/>
            </a:lvl7pPr>
            <a:lvl8pPr>
              <a:defRPr sz="1510"/>
            </a:lvl8pPr>
            <a:lvl9pPr>
              <a:defRPr sz="151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852248" y="1450540"/>
            <a:ext cx="5092216" cy="604516"/>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p>
        </p:txBody>
      </p:sp>
      <p:sp>
        <p:nvSpPr>
          <p:cNvPr id="6" name="内容占位符 5"/>
          <p:cNvSpPr>
            <a:spLocks noGrp="1"/>
          </p:cNvSpPr>
          <p:nvPr>
            <p:ph sz="quarter" idx="4"/>
          </p:nvPr>
        </p:nvSpPr>
        <p:spPr>
          <a:xfrm>
            <a:off x="5852248" y="2055056"/>
            <a:ext cx="5092216" cy="3733601"/>
          </a:xfrm>
        </p:spPr>
        <p:txBody>
          <a:bodyPr/>
          <a:lstStyle>
            <a:lvl1pPr>
              <a:defRPr sz="2270"/>
            </a:lvl1pPr>
            <a:lvl2pPr>
              <a:defRPr sz="1890"/>
            </a:lvl2pPr>
            <a:lvl3pPr>
              <a:defRPr sz="1700"/>
            </a:lvl3pPr>
            <a:lvl4pPr>
              <a:defRPr sz="1510"/>
            </a:lvl4pPr>
            <a:lvl5pPr>
              <a:defRPr sz="1510"/>
            </a:lvl5pPr>
            <a:lvl6pPr>
              <a:defRPr sz="1510"/>
            </a:lvl6pPr>
            <a:lvl7pPr>
              <a:defRPr sz="1510"/>
            </a:lvl7pPr>
            <a:lvl8pPr>
              <a:defRPr sz="1510"/>
            </a:lvl8pPr>
            <a:lvl9pPr>
              <a:defRPr sz="151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576025" y="259508"/>
            <a:ext cx="10368439" cy="1080029"/>
          </a:xfrm>
          <a:prstGeom prst="rect">
            <a:avLst/>
          </a:prstGeom>
        </p:spPr>
        <p:txBody>
          <a:bodyPr/>
          <a:lstStyle/>
          <a:p>
            <a:r>
              <a:rPr lang="zh-CN" altLang="en-US"/>
              <a:t>单击此处编辑母版标题样式</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025" y="258007"/>
            <a:ext cx="3790161" cy="1098030"/>
          </a:xfrm>
          <a:prstGeom prst="rect">
            <a:avLst/>
          </a:prstGeom>
        </p:spPr>
        <p:txBody>
          <a:bodyPr anchor="b"/>
          <a:lstStyle>
            <a:lvl1pPr algn="l">
              <a:defRPr sz="1890" b="1"/>
            </a:lvl1pPr>
          </a:lstStyle>
          <a:p>
            <a:r>
              <a:rPr lang="zh-CN" altLang="en-US" dirty="0"/>
              <a:t>单击此处编辑母版标题样式</a:t>
            </a:r>
          </a:p>
        </p:txBody>
      </p:sp>
      <p:sp>
        <p:nvSpPr>
          <p:cNvPr id="3" name="内容占位符 2"/>
          <p:cNvSpPr>
            <a:spLocks noGrp="1"/>
          </p:cNvSpPr>
          <p:nvPr>
            <p:ph idx="1"/>
          </p:nvPr>
        </p:nvSpPr>
        <p:spPr>
          <a:xfrm>
            <a:off x="4504191" y="258007"/>
            <a:ext cx="6440273" cy="5530650"/>
          </a:xfrm>
        </p:spPr>
        <p:txBody>
          <a:bodyPr/>
          <a:lstStyle>
            <a:lvl1pPr>
              <a:defRPr sz="3025"/>
            </a:lvl1pPr>
            <a:lvl2pPr>
              <a:defRPr sz="2645"/>
            </a:lvl2pPr>
            <a:lvl3pPr>
              <a:defRPr sz="2270"/>
            </a:lvl3pPr>
            <a:lvl4pPr>
              <a:defRPr sz="1890"/>
            </a:lvl4pPr>
            <a:lvl5pPr>
              <a:defRPr sz="1890"/>
            </a:lvl5pPr>
            <a:lvl6pPr>
              <a:defRPr sz="1890"/>
            </a:lvl6pPr>
            <a:lvl7pPr>
              <a:defRPr sz="1890"/>
            </a:lvl7pPr>
            <a:lvl8pPr>
              <a:defRPr sz="1890"/>
            </a:lvl8pPr>
            <a:lvl9pPr>
              <a:defRPr sz="189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576025" y="1356037"/>
            <a:ext cx="3790161" cy="4432620"/>
          </a:xfrm>
        </p:spPr>
        <p:txBody>
          <a:bodyPr/>
          <a:lstStyle>
            <a:lvl1pPr marL="0" indent="0">
              <a:buNone/>
              <a:defRPr sz="1325"/>
            </a:lvl1pPr>
            <a:lvl2pPr marL="431800" indent="0">
              <a:buNone/>
              <a:defRPr sz="1135"/>
            </a:lvl2pPr>
            <a:lvl3pPr marL="864235" indent="0">
              <a:buNone/>
              <a:defRPr sz="945"/>
            </a:lvl3pPr>
            <a:lvl4pPr marL="1296035" indent="0">
              <a:buNone/>
              <a:defRPr sz="850"/>
            </a:lvl4pPr>
            <a:lvl5pPr marL="1727835" indent="0">
              <a:buNone/>
              <a:defRPr sz="850"/>
            </a:lvl5pPr>
            <a:lvl6pPr marL="2160270" indent="0">
              <a:buNone/>
              <a:defRPr sz="850"/>
            </a:lvl6pPr>
            <a:lvl7pPr marL="2592070" indent="0">
              <a:buNone/>
              <a:defRPr sz="850"/>
            </a:lvl7pPr>
            <a:lvl8pPr marL="3023870" indent="0">
              <a:buNone/>
              <a:defRPr sz="850"/>
            </a:lvl8pPr>
            <a:lvl9pPr marL="3456305" indent="0">
              <a:buNone/>
              <a:defRPr sz="850"/>
            </a:lvl9pPr>
          </a:lstStyle>
          <a:p>
            <a:pPr lvl="0"/>
            <a:r>
              <a:rPr lang="zh-CN" altLang="en-US"/>
              <a:t>单击此处编辑母版文本样式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096" y="4536122"/>
            <a:ext cx="6912293" cy="535515"/>
          </a:xfrm>
          <a:prstGeom prst="rect">
            <a:avLst/>
          </a:prstGeom>
        </p:spPr>
        <p:txBody>
          <a:bodyPr anchor="b"/>
          <a:lstStyle>
            <a:lvl1pPr algn="l">
              <a:defRPr sz="1890" b="1"/>
            </a:lvl1pPr>
          </a:lstStyle>
          <a:p>
            <a:r>
              <a:rPr lang="zh-CN" altLang="en-US"/>
              <a:t>单击此处编辑母版标题样式</a:t>
            </a:r>
          </a:p>
        </p:txBody>
      </p:sp>
      <p:sp>
        <p:nvSpPr>
          <p:cNvPr id="3" name="图片占位符 2"/>
          <p:cNvSpPr>
            <a:spLocks noGrp="1"/>
          </p:cNvSpPr>
          <p:nvPr>
            <p:ph type="pic" idx="1"/>
          </p:nvPr>
        </p:nvSpPr>
        <p:spPr>
          <a:xfrm>
            <a:off x="2258096" y="579016"/>
            <a:ext cx="6912293" cy="3888105"/>
          </a:xfrm>
        </p:spPr>
        <p:txBody>
          <a:bodyPr/>
          <a:lstStyle>
            <a:lvl1pPr marL="0" indent="0">
              <a:buNone/>
              <a:defRPr sz="3025"/>
            </a:lvl1pPr>
            <a:lvl2pPr marL="431800" indent="0">
              <a:buNone/>
              <a:defRPr sz="2645"/>
            </a:lvl2pPr>
            <a:lvl3pPr marL="864235" indent="0">
              <a:buNone/>
              <a:defRPr sz="2270"/>
            </a:lvl3pPr>
            <a:lvl4pPr marL="1296035" indent="0">
              <a:buNone/>
              <a:defRPr sz="1890"/>
            </a:lvl4pPr>
            <a:lvl5pPr marL="1727835" indent="0">
              <a:buNone/>
              <a:defRPr sz="1890"/>
            </a:lvl5pPr>
            <a:lvl6pPr marL="2160270" indent="0">
              <a:buNone/>
              <a:defRPr sz="1890"/>
            </a:lvl6pPr>
            <a:lvl7pPr marL="2592070" indent="0">
              <a:buNone/>
              <a:defRPr sz="1890"/>
            </a:lvl7pPr>
            <a:lvl8pPr marL="3023870" indent="0">
              <a:buNone/>
              <a:defRPr sz="1890"/>
            </a:lvl8pPr>
            <a:lvl9pPr marL="3456305" indent="0">
              <a:buNone/>
              <a:defRPr sz="1890"/>
            </a:lvl9pPr>
          </a:lstStyle>
          <a:p>
            <a:pPr lvl="0"/>
            <a:endParaRPr lang="zh-CN" altLang="en-US" noProof="0"/>
          </a:p>
        </p:txBody>
      </p:sp>
      <p:sp>
        <p:nvSpPr>
          <p:cNvPr id="4" name="文本占位符 3"/>
          <p:cNvSpPr>
            <a:spLocks noGrp="1"/>
          </p:cNvSpPr>
          <p:nvPr>
            <p:ph type="body" sz="half" idx="2"/>
          </p:nvPr>
        </p:nvSpPr>
        <p:spPr>
          <a:xfrm>
            <a:off x="2258096" y="5071637"/>
            <a:ext cx="6912293" cy="760520"/>
          </a:xfrm>
        </p:spPr>
        <p:txBody>
          <a:bodyPr/>
          <a:lstStyle>
            <a:lvl1pPr marL="0" indent="0">
              <a:buNone/>
              <a:defRPr sz="1325"/>
            </a:lvl1pPr>
            <a:lvl2pPr marL="431800" indent="0">
              <a:buNone/>
              <a:defRPr sz="1135"/>
            </a:lvl2pPr>
            <a:lvl3pPr marL="864235" indent="0">
              <a:buNone/>
              <a:defRPr sz="945"/>
            </a:lvl3pPr>
            <a:lvl4pPr marL="1296035" indent="0">
              <a:buNone/>
              <a:defRPr sz="850"/>
            </a:lvl4pPr>
            <a:lvl5pPr marL="1727835" indent="0">
              <a:buNone/>
              <a:defRPr sz="850"/>
            </a:lvl5pPr>
            <a:lvl6pPr marL="2160270" indent="0">
              <a:buNone/>
              <a:defRPr sz="850"/>
            </a:lvl6pPr>
            <a:lvl7pPr marL="2592070" indent="0">
              <a:buNone/>
              <a:defRPr sz="850"/>
            </a:lvl7pPr>
            <a:lvl8pPr marL="3023870" indent="0">
              <a:buNone/>
              <a:defRPr sz="850"/>
            </a:lvl8pPr>
            <a:lvl9pPr marL="3456305" indent="0">
              <a:buNone/>
              <a:defRPr sz="850"/>
            </a:lvl9pPr>
          </a:lstStyle>
          <a:p>
            <a:pPr lvl="0"/>
            <a:r>
              <a:rPr lang="zh-CN" altLang="en-US"/>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576025" y="259508"/>
            <a:ext cx="10368439" cy="1080029"/>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空白（lowpoly）">
    <p:spTree>
      <p:nvGrpSpPr>
        <p:cNvPr id="1" name=""/>
        <p:cNvGrpSpPr/>
        <p:nvPr/>
      </p:nvGrpSpPr>
      <p:grpSpPr>
        <a:xfrm>
          <a:off x="0" y="0"/>
          <a:ext cx="0" cy="0"/>
          <a:chOff x="0" y="0"/>
          <a:chExt cx="0" cy="0"/>
        </a:xfrm>
      </p:grpSpPr>
      <p:pic>
        <p:nvPicPr>
          <p:cNvPr id="5" name="图片 4" descr="图片包含 建筑物, 圆屋顶, 地板&#10;&#10;描述已自动生成"/>
          <p:cNvPicPr>
            <a:picLocks noChangeAspect="1"/>
          </p:cNvPicPr>
          <p:nvPr userDrawn="1"/>
        </p:nvPicPr>
        <p:blipFill>
          <a:blip r:embed="rId2" cstate="email"/>
          <a:stretch>
            <a:fillRect/>
          </a:stretch>
        </p:blipFill>
        <p:spPr>
          <a:xfrm>
            <a:off x="1441" y="0"/>
            <a:ext cx="11517607" cy="6480175"/>
          </a:xfrm>
          <a:prstGeom prst="rect">
            <a:avLst/>
          </a:prstGeom>
        </p:spPr>
      </p:pic>
      <p:sp>
        <p:nvSpPr>
          <p:cNvPr id="3" name="灯片编号占位符 2"/>
          <p:cNvSpPr>
            <a:spLocks noGrp="1"/>
          </p:cNvSpPr>
          <p:nvPr>
            <p:ph type="sldNum" sz="quarter" idx="10"/>
          </p:nvPr>
        </p:nvSpPr>
        <p:spPr/>
        <p:txBody>
          <a:bodyPr/>
          <a:lstStyle/>
          <a:p>
            <a:pPr marL="0" marR="0" lvl="0" indent="0" algn="l" defTabSz="864235" rtl="0" eaLnBrk="1" fontAlgn="auto" latinLnBrk="0" hangingPunct="1">
              <a:lnSpc>
                <a:spcPct val="100000"/>
              </a:lnSpc>
              <a:spcBef>
                <a:spcPts val="0"/>
              </a:spcBef>
              <a:spcAft>
                <a:spcPts val="0"/>
              </a:spcAft>
              <a:buClrTx/>
              <a:buSzTx/>
              <a:buFontTx/>
              <a:buNone/>
              <a:defRPr/>
            </a:pPr>
            <a:fld id="{6C53781C-E1F6-4315-A39D-61273F2E0596}" type="slidenum">
              <a:rPr kumimoji="0" lang="zh-CN" altLang="en-US" sz="1600" b="0" i="0" u="none" strike="noStrike" kern="1200" cap="none" spc="0" normalizeH="0" baseline="0" noProof="0" smtClean="0">
                <a:ln>
                  <a:noFill/>
                </a:ln>
                <a:solidFill>
                  <a:prstClr val="black">
                    <a:tint val="75000"/>
                  </a:prstClr>
                </a:solidFill>
                <a:effectLst/>
                <a:uLnTx/>
                <a:uFillTx/>
                <a:latin typeface="微软雅黑" panose="020B0503020204020204" charset="-122"/>
                <a:ea typeface="微软雅黑" panose="020B0503020204020204" charset="-122"/>
                <a:cs typeface="+mn-cs"/>
              </a:rPr>
              <a:t>‹#›</a:t>
            </a:fld>
            <a:endParaRPr kumimoji="0" lang="zh-CN" altLang="en-US" sz="1600" b="0" i="0" u="none" strike="noStrike" kern="1200" cap="none" spc="0" normalizeH="0" baseline="0" noProof="0" dirty="0">
              <a:ln>
                <a:noFill/>
              </a:ln>
              <a:solidFill>
                <a:prstClr val="black">
                  <a:tint val="75000"/>
                </a:prstClr>
              </a:solidFill>
              <a:effectLst/>
              <a:uLnTx/>
              <a:uFillTx/>
              <a:latin typeface="微软雅黑" panose="020B0503020204020204" charset="-122"/>
              <a:ea typeface="微软雅黑" panose="020B0503020204020204" charset="-122"/>
              <a:cs typeface="+mn-cs"/>
            </a:endParaRPr>
          </a:p>
        </p:txBody>
      </p:sp>
      <p:sp>
        <p:nvSpPr>
          <p:cNvPr id="2" name="文本框 1"/>
          <p:cNvSpPr txBox="1"/>
          <p:nvPr userDrawn="1"/>
        </p:nvSpPr>
        <p:spPr>
          <a:xfrm>
            <a:off x="310510" y="446945"/>
            <a:ext cx="10885500" cy="615874"/>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864235" rtl="0" eaLnBrk="1" fontAlgn="auto" latinLnBrk="0" hangingPunct="1">
              <a:lnSpc>
                <a:spcPct val="100000"/>
              </a:lnSpc>
              <a:spcBef>
                <a:spcPts val="0"/>
              </a:spcBef>
              <a:spcAft>
                <a:spcPts val="0"/>
              </a:spcAft>
              <a:buClrTx/>
              <a:buSzTx/>
              <a:buFontTx/>
              <a:buNone/>
              <a:defRPr/>
            </a:pPr>
            <a:endParaRPr kumimoji="0" lang="zh-CN" altLang="en-US" sz="3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364354" y="259507"/>
            <a:ext cx="2594111" cy="55906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76025" y="259507"/>
            <a:ext cx="7596322" cy="55906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6025" y="259508"/>
            <a:ext cx="10368439" cy="1080029"/>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590026" y="1063529"/>
            <a:ext cx="10368439" cy="4786629"/>
          </a:xfrm>
        </p:spPr>
        <p:txBody>
          <a:bodyPr/>
          <a:lstStyle/>
          <a:p>
            <a:pPr lvl="0"/>
            <a:endParaRPr lang="en-US" noProof="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76025" y="259508"/>
            <a:ext cx="10368439" cy="1080029"/>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590026" y="1063529"/>
            <a:ext cx="10368439" cy="4786629"/>
          </a:xfrm>
        </p:spPr>
        <p:txBody>
          <a:bodyPr/>
          <a:lstStyle/>
          <a:p>
            <a:pPr lvl="0"/>
            <a:endParaRPr lang="en-US" noProof="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空白（lowpoly）">
    <p:spTree>
      <p:nvGrpSpPr>
        <p:cNvPr id="1" name=""/>
        <p:cNvGrpSpPr/>
        <p:nvPr/>
      </p:nvGrpSpPr>
      <p:grpSpPr>
        <a:xfrm>
          <a:off x="0" y="0"/>
          <a:ext cx="0" cy="0"/>
          <a:chOff x="0" y="0"/>
          <a:chExt cx="0" cy="0"/>
        </a:xfrm>
      </p:grpSpPr>
      <p:pic>
        <p:nvPicPr>
          <p:cNvPr id="5" name="图片 4" descr="图片包含 建筑物, 圆屋顶, 地板&#10;&#10;描述已自动生成"/>
          <p:cNvPicPr>
            <a:picLocks noChangeAspect="1"/>
          </p:cNvPicPr>
          <p:nvPr userDrawn="1"/>
        </p:nvPicPr>
        <p:blipFill>
          <a:blip r:embed="rId2" cstate="email"/>
          <a:stretch>
            <a:fillRect/>
          </a:stretch>
        </p:blipFill>
        <p:spPr>
          <a:xfrm>
            <a:off x="1442" y="1"/>
            <a:ext cx="11517607" cy="6480175"/>
          </a:xfrm>
          <a:prstGeom prst="rect">
            <a:avLst/>
          </a:prstGeom>
        </p:spPr>
      </p:pic>
      <p:sp>
        <p:nvSpPr>
          <p:cNvPr id="3" name="灯片编号占位符 2"/>
          <p:cNvSpPr>
            <a:spLocks noGrp="1"/>
          </p:cNvSpPr>
          <p:nvPr>
            <p:ph type="sldNum" sz="quarter" idx="10"/>
          </p:nvPr>
        </p:nvSpPr>
        <p:spPr/>
        <p:txBody>
          <a:bodyPr/>
          <a:lstStyle/>
          <a:p>
            <a:fld id="{6C53781C-E1F6-4315-A39D-61273F2E0596}" type="slidenum">
              <a:rPr lang="zh-CN" altLang="en-US" smtClean="0">
                <a:solidFill>
                  <a:prstClr val="black">
                    <a:tint val="75000"/>
                  </a:prstClr>
                </a:solidFill>
              </a:rPr>
              <a:t>‹#›</a:t>
            </a:fld>
            <a:endParaRPr lang="zh-CN" altLang="en-US" dirty="0">
              <a:solidFill>
                <a:prstClr val="black">
                  <a:tint val="75000"/>
                </a:prstClr>
              </a:solidFill>
            </a:endParaRPr>
          </a:p>
        </p:txBody>
      </p:sp>
      <p:sp>
        <p:nvSpPr>
          <p:cNvPr id="2" name="文本框 1"/>
          <p:cNvSpPr txBox="1"/>
          <p:nvPr userDrawn="1"/>
        </p:nvSpPr>
        <p:spPr>
          <a:xfrm>
            <a:off x="310510" y="446946"/>
            <a:ext cx="10885500" cy="615874"/>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864235" rtl="0" eaLnBrk="1" fontAlgn="auto" latinLnBrk="0" hangingPunct="1">
              <a:lnSpc>
                <a:spcPct val="100000"/>
              </a:lnSpc>
              <a:spcBef>
                <a:spcPts val="0"/>
              </a:spcBef>
              <a:spcAft>
                <a:spcPts val="0"/>
              </a:spcAft>
              <a:buClrTx/>
              <a:buSzTx/>
              <a:buFontTx/>
              <a:buNone/>
              <a:defRPr/>
            </a:pPr>
            <a:endParaRPr kumimoji="0" lang="zh-CN" altLang="en-US" sz="3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6" name="矩形 6"/>
          <p:cNvSpPr/>
          <p:nvPr userDrawn="1"/>
        </p:nvSpPr>
        <p:spPr>
          <a:xfrm>
            <a:off x="0" y="5969925"/>
            <a:ext cx="11520488" cy="510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0244" y="6020950"/>
            <a:ext cx="1533346" cy="4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页脚占位符 2"/>
          <p:cNvSpPr>
            <a:spLocks noGrp="1"/>
          </p:cNvSpPr>
          <p:nvPr>
            <p:ph type="ftr" sz="quarter" idx="10"/>
          </p:nvPr>
        </p:nvSpPr>
        <p:spPr/>
        <p:txBody>
          <a:bodyPr/>
          <a:lstStyle/>
          <a:p>
            <a:endParaRPr lang="zh-CN" altLang="en-US" dirty="0"/>
          </a:p>
        </p:txBody>
      </p:sp>
      <p:sp>
        <p:nvSpPr>
          <p:cNvPr id="2" name="标题 1"/>
          <p:cNvSpPr>
            <a:spLocks noGrp="1"/>
          </p:cNvSpPr>
          <p:nvPr>
            <p:ph type="title"/>
          </p:nvPr>
        </p:nvSpPr>
        <p:spPr/>
        <p:txBody>
          <a:bodyPr/>
          <a:lstStyle>
            <a:lvl1pPr algn="ctr">
              <a:defRPr>
                <a:solidFill>
                  <a:schemeClr val="tx1"/>
                </a:solidFill>
                <a:highlight>
                  <a:srgbClr val="E1E1E1"/>
                </a:highlight>
              </a:defRPr>
            </a:lvl1pPr>
          </a:lstStyle>
          <a:p>
            <a:r>
              <a:rPr lang="zh-CN" altLang="en-US"/>
              <a:t>单击此处编辑母版标题样式</a:t>
            </a:r>
            <a:endParaRPr lang="zh-CN" altLang="en-US" dirty="0"/>
          </a:p>
        </p:txBody>
      </p:sp>
      <p:sp>
        <p:nvSpPr>
          <p:cNvPr id="5" name="灯片编号占位符 3"/>
          <p:cNvSpPr>
            <a:spLocks noGrp="1"/>
          </p:cNvSpPr>
          <p:nvPr>
            <p:ph type="sldNum" sz="quarter" idx="4"/>
          </p:nvPr>
        </p:nvSpPr>
        <p:spPr>
          <a:xfrm>
            <a:off x="10260000" y="5968977"/>
            <a:ext cx="900000" cy="511200"/>
          </a:xfrm>
          <a:prstGeom prst="rect">
            <a:avLst/>
          </a:prstGeom>
        </p:spPr>
        <p:txBody>
          <a:bodyPr vert="horz" lIns="91440" tIns="45720" rIns="91440" bIns="45720" rtlCol="0" anchor="ctr"/>
          <a:lstStyle>
            <a:lvl1pPr>
              <a:defRPr lang="zh-CN" altLang="en-US" sz="1800" smtClean="0">
                <a:solidFill>
                  <a:schemeClr val="bg2"/>
                </a:solidFill>
              </a:defRPr>
            </a:lvl1pPr>
          </a:lstStyle>
          <a:p>
            <a:pPr algn="ctr"/>
            <a:fld id="{CF9E893E-6C04-4B55-BB8D-B9A458CCB183}" type="slidenum">
              <a:rPr lang="en-US" altLang="zh-CN" smtClean="0"/>
              <a:t>‹#›</a:t>
            </a:fld>
            <a:endParaRPr lang="en-US" altLang="zh-CN" dirty="0"/>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6" name="矩形 6"/>
          <p:cNvSpPr/>
          <p:nvPr userDrawn="1"/>
        </p:nvSpPr>
        <p:spPr>
          <a:xfrm>
            <a:off x="0" y="5969925"/>
            <a:ext cx="11520488" cy="510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0244" y="6020950"/>
            <a:ext cx="1533346" cy="4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页脚占位符 2"/>
          <p:cNvSpPr>
            <a:spLocks noGrp="1"/>
          </p:cNvSpPr>
          <p:nvPr>
            <p:ph type="ftr" sz="quarter" idx="10"/>
          </p:nvPr>
        </p:nvSpPr>
        <p:spPr/>
        <p:txBody>
          <a:bodyPr/>
          <a:lstStyle/>
          <a:p>
            <a:endParaRPr lang="zh-CN" altLang="en-US" dirty="0"/>
          </a:p>
        </p:txBody>
      </p:sp>
      <p:cxnSp>
        <p:nvCxnSpPr>
          <p:cNvPr id="4" name="直接连接符 3"/>
          <p:cNvCxnSpPr/>
          <p:nvPr userDrawn="1"/>
        </p:nvCxnSpPr>
        <p:spPr>
          <a:xfrm>
            <a:off x="360244" y="432000"/>
            <a:ext cx="1080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lvl1pPr algn="ctr">
              <a:defRPr>
                <a:solidFill>
                  <a:schemeClr val="tx1"/>
                </a:solidFill>
                <a:highlight>
                  <a:srgbClr val="E1E1E1"/>
                </a:highlight>
              </a:defRPr>
            </a:lvl1pPr>
          </a:lstStyle>
          <a:p>
            <a:r>
              <a:rPr lang="zh-CN" altLang="en-US"/>
              <a:t>单击此处编辑母版标题样式</a:t>
            </a:r>
            <a:endParaRPr lang="zh-CN" altLang="en-US" dirty="0"/>
          </a:p>
        </p:txBody>
      </p:sp>
      <p:sp>
        <p:nvSpPr>
          <p:cNvPr id="5" name="灯片编号占位符 3"/>
          <p:cNvSpPr>
            <a:spLocks noGrp="1"/>
          </p:cNvSpPr>
          <p:nvPr>
            <p:ph type="sldNum" sz="quarter" idx="4"/>
          </p:nvPr>
        </p:nvSpPr>
        <p:spPr>
          <a:xfrm>
            <a:off x="10260000" y="5968977"/>
            <a:ext cx="900000" cy="511200"/>
          </a:xfrm>
          <a:prstGeom prst="rect">
            <a:avLst/>
          </a:prstGeom>
        </p:spPr>
        <p:txBody>
          <a:bodyPr vert="horz" lIns="91440" tIns="45720" rIns="91440" bIns="45720" rtlCol="0" anchor="ctr"/>
          <a:lstStyle>
            <a:lvl1pPr>
              <a:defRPr lang="zh-CN" altLang="en-US" sz="1800" smtClean="0">
                <a:solidFill>
                  <a:schemeClr val="bg2"/>
                </a:solidFill>
              </a:defRPr>
            </a:lvl1pPr>
          </a:lstStyle>
          <a:p>
            <a:pPr algn="ctr"/>
            <a:fld id="{CF9E893E-6C04-4B55-BB8D-B9A458CCB183}" type="slidenum">
              <a:rPr lang="en-US" altLang="zh-CN" smtClean="0"/>
              <a:t>‹#›</a:t>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439863" y="1060450"/>
            <a:ext cx="8640762" cy="2255838"/>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439863" y="3403600"/>
            <a:ext cx="8640762" cy="15652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6" name="矩形 6"/>
          <p:cNvSpPr/>
          <p:nvPr userDrawn="1"/>
        </p:nvSpPr>
        <p:spPr>
          <a:xfrm>
            <a:off x="1" y="5969925"/>
            <a:ext cx="11520488" cy="510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0245" y="6020950"/>
            <a:ext cx="1533346" cy="4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页脚占位符 2"/>
          <p:cNvSpPr>
            <a:spLocks noGrp="1"/>
          </p:cNvSpPr>
          <p:nvPr>
            <p:ph type="ftr" sz="quarter" idx="10"/>
          </p:nvPr>
        </p:nvSpPr>
        <p:spPr/>
        <p:txBody>
          <a:bodyPr/>
          <a:lstStyle/>
          <a:p>
            <a:endParaRPr lang="zh-CN" altLang="en-US" dirty="0"/>
          </a:p>
        </p:txBody>
      </p:sp>
      <p:cxnSp>
        <p:nvCxnSpPr>
          <p:cNvPr id="4" name="直接连接符 3"/>
          <p:cNvCxnSpPr/>
          <p:nvPr userDrawn="1"/>
        </p:nvCxnSpPr>
        <p:spPr>
          <a:xfrm>
            <a:off x="360245" y="432000"/>
            <a:ext cx="1080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lvl1pPr algn="ctr">
              <a:defRPr>
                <a:solidFill>
                  <a:schemeClr val="tx1"/>
                </a:solidFill>
                <a:highlight>
                  <a:srgbClr val="E1E1E1"/>
                </a:highlight>
              </a:defRPr>
            </a:lvl1pPr>
          </a:lstStyle>
          <a:p>
            <a:r>
              <a:rPr lang="zh-CN" altLang="en-US"/>
              <a:t>单击此处编辑母版标题样式</a:t>
            </a:r>
            <a:endParaRPr lang="zh-CN" altLang="en-US" dirty="0"/>
          </a:p>
        </p:txBody>
      </p:sp>
      <p:sp>
        <p:nvSpPr>
          <p:cNvPr id="5" name="灯片编号占位符 3"/>
          <p:cNvSpPr>
            <a:spLocks noGrp="1"/>
          </p:cNvSpPr>
          <p:nvPr>
            <p:ph type="sldNum" sz="quarter" idx="4"/>
          </p:nvPr>
        </p:nvSpPr>
        <p:spPr>
          <a:xfrm>
            <a:off x="10260001" y="5968977"/>
            <a:ext cx="900000" cy="511200"/>
          </a:xfrm>
          <a:prstGeom prst="rect">
            <a:avLst/>
          </a:prstGeom>
        </p:spPr>
        <p:txBody>
          <a:bodyPr vert="horz" lIns="91440" tIns="45720" rIns="91440" bIns="45720" rtlCol="0" anchor="ctr"/>
          <a:lstStyle>
            <a:lvl1pPr>
              <a:defRPr lang="zh-CN" altLang="en-US" sz="1350" smtClean="0">
                <a:solidFill>
                  <a:schemeClr val="bg2"/>
                </a:solidFill>
              </a:defRPr>
            </a:lvl1pPr>
          </a:lstStyle>
          <a:p>
            <a:pPr algn="ctr"/>
            <a:fld id="{CF9E893E-6C04-4B55-BB8D-B9A458CCB183}" type="slidenum">
              <a:rPr lang="en-US" altLang="zh-CN" smtClean="0"/>
              <a:t>‹#›</a:t>
            </a:fld>
            <a:endParaRPr lang="en-US" altLang="zh-CN"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8" name="图片 7" descr="图片包含 建筑物&#10;&#10;自动生成的说明"/>
          <p:cNvPicPr>
            <a:picLocks noChangeAspect="1"/>
          </p:cNvPicPr>
          <p:nvPr userDrawn="1"/>
        </p:nvPicPr>
        <p:blipFill>
          <a:blip r:embed="rId2" cstate="print">
            <a:alphaModFix amt="500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7640" y="2740373"/>
            <a:ext cx="11615769" cy="373980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0635" y="48357"/>
            <a:ext cx="2049700" cy="673812"/>
          </a:xfrm>
          <a:prstGeom prst="rect">
            <a:avLst/>
          </a:prstGeom>
        </p:spPr>
      </p:pic>
      <p:sp>
        <p:nvSpPr>
          <p:cNvPr id="22" name="标题 1"/>
          <p:cNvSpPr>
            <a:spLocks noGrp="1"/>
          </p:cNvSpPr>
          <p:nvPr>
            <p:ph type="title" hasCustomPrompt="1"/>
          </p:nvPr>
        </p:nvSpPr>
        <p:spPr>
          <a:xfrm>
            <a:off x="1010652" y="1905098"/>
            <a:ext cx="9499186" cy="1002410"/>
          </a:xfrm>
          <a:prstGeom prst="rect">
            <a:avLst/>
          </a:prstGeom>
        </p:spPr>
        <p:txBody>
          <a:bodyPr anchor="ctr">
            <a:noAutofit/>
          </a:bodyPr>
          <a:lstStyle>
            <a:lvl1pPr algn="ctr">
              <a:defRPr sz="5100" b="1">
                <a:solidFill>
                  <a:schemeClr val="accent1"/>
                </a:solidFill>
              </a:defRPr>
            </a:lvl1pPr>
          </a:lstStyle>
          <a:p>
            <a:r>
              <a:rPr lang="zh-CN" altLang="en-US" dirty="0"/>
              <a:t>单击此处编辑标题样式</a:t>
            </a:r>
          </a:p>
        </p:txBody>
      </p:sp>
      <p:sp>
        <p:nvSpPr>
          <p:cNvPr id="26" name="内容占位符 25"/>
          <p:cNvSpPr>
            <a:spLocks noGrp="1"/>
          </p:cNvSpPr>
          <p:nvPr>
            <p:ph sz="quarter" idx="10" hasCustomPrompt="1"/>
          </p:nvPr>
        </p:nvSpPr>
        <p:spPr>
          <a:xfrm>
            <a:off x="4388544" y="4910612"/>
            <a:ext cx="2743402" cy="429012"/>
          </a:xfrm>
          <a:prstGeom prst="rect">
            <a:avLst/>
          </a:prstGeom>
        </p:spPr>
        <p:txBody>
          <a:bodyPr anchor="ctr"/>
          <a:lstStyle>
            <a:lvl1pPr marL="0" indent="0" algn="ctr">
              <a:lnSpc>
                <a:spcPct val="100000"/>
              </a:lnSpc>
              <a:buNone/>
              <a:defRPr sz="2270">
                <a:solidFill>
                  <a:schemeClr val="accent2"/>
                </a:solidFill>
              </a:defRPr>
            </a:lvl1pPr>
          </a:lstStyle>
          <a:p>
            <a:pPr lvl="0"/>
            <a:fld id="{DE506FFD-8B27-444A-964F-E64D0BB3DAF0}" type="datetime2">
              <a:rPr lang="zh-CN" altLang="en-US" smtClean="0"/>
              <a:t>​</a:t>
            </a:fld>
            <a:endParaRPr lang="zh-CN" altLang="en-US" dirty="0"/>
          </a:p>
        </p:txBody>
      </p:sp>
      <p:sp>
        <p:nvSpPr>
          <p:cNvPr id="32" name="文本占位符 31"/>
          <p:cNvSpPr>
            <a:spLocks noGrp="1"/>
          </p:cNvSpPr>
          <p:nvPr>
            <p:ph type="body" sz="quarter" idx="11"/>
          </p:nvPr>
        </p:nvSpPr>
        <p:spPr>
          <a:xfrm>
            <a:off x="3812675" y="4164588"/>
            <a:ext cx="3895139" cy="565516"/>
          </a:xfrm>
          <a:prstGeom prst="rect">
            <a:avLst/>
          </a:prstGeom>
        </p:spPr>
        <p:txBody>
          <a:bodyPr anchor="ctr"/>
          <a:lstStyle>
            <a:lvl1pPr marL="0" indent="0" algn="ctr">
              <a:lnSpc>
                <a:spcPct val="100000"/>
              </a:lnSpc>
              <a:buNone/>
              <a:defRPr sz="3025" b="1">
                <a:solidFill>
                  <a:schemeClr val="accent2"/>
                </a:solidFill>
              </a:defRPr>
            </a:lvl1pPr>
          </a:lstStyle>
          <a:p>
            <a:pPr lvl="0"/>
            <a:endParaRPr lang="zh-CN" altLang="en-US" dirty="0"/>
          </a:p>
        </p:txBody>
      </p:sp>
      <p:pic>
        <p:nvPicPr>
          <p:cNvPr id="35" name="图片 34"/>
          <p:cNvPicPr>
            <a:picLocks noChangeAspect="1"/>
          </p:cNvPicPr>
          <p:nvPr userDrawn="1"/>
        </p:nvPicPr>
        <p:blipFill rotWithShape="1">
          <a:blip r:embed="rId4" cstate="print"/>
          <a:srcRect l="74359" r="1346"/>
          <a:stretch>
            <a:fillRect/>
          </a:stretch>
        </p:blipFill>
        <p:spPr>
          <a:xfrm>
            <a:off x="8381620" y="259078"/>
            <a:ext cx="2836920" cy="388940"/>
          </a:xfrm>
          <a:prstGeom prst="rect">
            <a:avLst/>
          </a:prstGeom>
        </p:spPr>
      </p:pic>
      <p:grpSp>
        <p:nvGrpSpPr>
          <p:cNvPr id="2" name="组合 1"/>
          <p:cNvGrpSpPr/>
          <p:nvPr userDrawn="1"/>
        </p:nvGrpSpPr>
        <p:grpSpPr>
          <a:xfrm>
            <a:off x="3167910" y="5900162"/>
            <a:ext cx="5184669" cy="384190"/>
            <a:chOff x="3352562" y="6073254"/>
            <a:chExt cx="5486876" cy="406590"/>
          </a:xfrm>
        </p:grpSpPr>
        <p:pic>
          <p:nvPicPr>
            <p:cNvPr id="18" name="图片 17"/>
            <p:cNvPicPr>
              <a:picLocks noChangeAspect="1"/>
            </p:cNvPicPr>
            <p:nvPr userDrawn="1"/>
          </p:nvPicPr>
          <p:blipFill rotWithShape="1">
            <a:blip r:embed="rId5" cstate="print">
              <a:alphaModFix amt="35000"/>
            </a:blip>
            <a:srcRect t="9831" b="36385"/>
            <a:stretch>
              <a:fillRect/>
            </a:stretch>
          </p:blipFill>
          <p:spPr>
            <a:xfrm>
              <a:off x="3352562" y="6073254"/>
              <a:ext cx="5486876" cy="406590"/>
            </a:xfrm>
            <a:prstGeom prst="rect">
              <a:avLst/>
            </a:prstGeom>
          </p:spPr>
        </p:pic>
        <p:sp>
          <p:nvSpPr>
            <p:cNvPr id="37" name="椭圆 36"/>
            <p:cNvSpPr/>
            <p:nvPr userDrawn="1"/>
          </p:nvSpPr>
          <p:spPr>
            <a:xfrm>
              <a:off x="6051000" y="6259222"/>
              <a:ext cx="90000" cy="9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grpSp>
      <p:cxnSp>
        <p:nvCxnSpPr>
          <p:cNvPr id="12" name="直接连接符 11"/>
          <p:cNvCxnSpPr/>
          <p:nvPr userDrawn="1"/>
        </p:nvCxnSpPr>
        <p:spPr>
          <a:xfrm>
            <a:off x="1933310" y="1618200"/>
            <a:ext cx="765386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a:off x="1933310" y="3239908"/>
            <a:ext cx="765386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35CEE03-1663-1F4B-A9B1-11D23616ADB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23527" y="67131"/>
            <a:ext cx="1927491" cy="580887"/>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sp>
        <p:nvSpPr>
          <p:cNvPr id="4" name="图片占位符 3"/>
          <p:cNvSpPr>
            <a:spLocks noGrp="1"/>
          </p:cNvSpPr>
          <p:nvPr>
            <p:ph type="pic" sz="quarter" idx="12"/>
          </p:nvPr>
        </p:nvSpPr>
        <p:spPr>
          <a:xfrm>
            <a:off x="0" y="708019"/>
            <a:ext cx="11531254" cy="3016080"/>
          </a:xfrm>
          <a:prstGeom prst="rect">
            <a:avLst/>
          </a:prstGeom>
        </p:spPr>
        <p:txBody>
          <a:bodyPr/>
          <a:lstStyle/>
          <a:p>
            <a:endParaRPr lang="zh-CN" altLang="en-US"/>
          </a:p>
        </p:txBody>
      </p:sp>
      <p:pic>
        <p:nvPicPr>
          <p:cNvPr id="8" name="图片 7" descr="图片包含 建筑物&#10;&#10;自动生成的说明"/>
          <p:cNvPicPr>
            <a:picLocks noChangeAspect="1"/>
          </p:cNvPicPr>
          <p:nvPr userDrawn="1"/>
        </p:nvPicPr>
        <p:blipFill>
          <a:blip r:embed="rId2" cstate="print">
            <a:alphaModFix amt="500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7640" y="2740373"/>
            <a:ext cx="11615769" cy="373980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0635" y="48357"/>
            <a:ext cx="2049700" cy="673812"/>
          </a:xfrm>
          <a:prstGeom prst="rect">
            <a:avLst/>
          </a:prstGeom>
        </p:spPr>
      </p:pic>
      <p:sp>
        <p:nvSpPr>
          <p:cNvPr id="22" name="标题 1"/>
          <p:cNvSpPr>
            <a:spLocks noGrp="1"/>
          </p:cNvSpPr>
          <p:nvPr>
            <p:ph type="title" hasCustomPrompt="1"/>
          </p:nvPr>
        </p:nvSpPr>
        <p:spPr>
          <a:xfrm>
            <a:off x="1010652" y="3197432"/>
            <a:ext cx="9499186" cy="1002410"/>
          </a:xfrm>
          <a:prstGeom prst="rect">
            <a:avLst/>
          </a:prstGeom>
          <a:solidFill>
            <a:schemeClr val="bg1"/>
          </a:solidFill>
          <a:effectLst>
            <a:outerShdw blurRad="50800" dist="38100" dir="2700000" algn="tl" rotWithShape="0">
              <a:prstClr val="black">
                <a:alpha val="40000"/>
              </a:prstClr>
            </a:outerShdw>
          </a:effectLst>
        </p:spPr>
        <p:txBody>
          <a:bodyPr anchor="ctr">
            <a:noAutofit/>
          </a:bodyPr>
          <a:lstStyle>
            <a:lvl1pPr algn="ctr">
              <a:defRPr sz="5100" b="1">
                <a:solidFill>
                  <a:schemeClr val="accent1"/>
                </a:solidFill>
              </a:defRPr>
            </a:lvl1pPr>
          </a:lstStyle>
          <a:p>
            <a:r>
              <a:rPr lang="zh-CN" altLang="en-US" dirty="0"/>
              <a:t>单击此处编辑标题样式</a:t>
            </a:r>
          </a:p>
        </p:txBody>
      </p:sp>
      <p:sp>
        <p:nvSpPr>
          <p:cNvPr id="26" name="内容占位符 25"/>
          <p:cNvSpPr>
            <a:spLocks noGrp="1"/>
          </p:cNvSpPr>
          <p:nvPr>
            <p:ph sz="quarter" idx="10" hasCustomPrompt="1"/>
          </p:nvPr>
        </p:nvSpPr>
        <p:spPr>
          <a:xfrm>
            <a:off x="4388544" y="5479225"/>
            <a:ext cx="2743402" cy="429012"/>
          </a:xfrm>
          <a:prstGeom prst="rect">
            <a:avLst/>
          </a:prstGeom>
        </p:spPr>
        <p:txBody>
          <a:bodyPr anchor="ctr"/>
          <a:lstStyle>
            <a:lvl1pPr marL="0" indent="0" algn="ctr">
              <a:lnSpc>
                <a:spcPct val="100000"/>
              </a:lnSpc>
              <a:buNone/>
              <a:defRPr sz="2270">
                <a:solidFill>
                  <a:schemeClr val="accent2"/>
                </a:solidFill>
              </a:defRPr>
            </a:lvl1pPr>
          </a:lstStyle>
          <a:p>
            <a:pPr lvl="0"/>
            <a:fld id="{C6124F18-99FF-4E25-B026-C95B196756F6}" type="datetime2">
              <a:rPr lang="zh-CN" altLang="en-US" smtClean="0"/>
              <a:t>​</a:t>
            </a:fld>
            <a:endParaRPr lang="zh-CN" altLang="en-US" dirty="0"/>
          </a:p>
        </p:txBody>
      </p:sp>
      <p:sp>
        <p:nvSpPr>
          <p:cNvPr id="32" name="文本占位符 31"/>
          <p:cNvSpPr>
            <a:spLocks noGrp="1"/>
          </p:cNvSpPr>
          <p:nvPr>
            <p:ph type="body" sz="quarter" idx="11"/>
          </p:nvPr>
        </p:nvSpPr>
        <p:spPr>
          <a:xfrm>
            <a:off x="3812675" y="4774492"/>
            <a:ext cx="3895139" cy="565516"/>
          </a:xfrm>
          <a:prstGeom prst="rect">
            <a:avLst/>
          </a:prstGeom>
        </p:spPr>
        <p:txBody>
          <a:bodyPr anchor="ctr"/>
          <a:lstStyle>
            <a:lvl1pPr marL="0" indent="0" algn="ctr">
              <a:lnSpc>
                <a:spcPct val="100000"/>
              </a:lnSpc>
              <a:buNone/>
              <a:defRPr sz="3025" b="1">
                <a:solidFill>
                  <a:schemeClr val="accent2"/>
                </a:solidFill>
              </a:defRPr>
            </a:lvl1pPr>
          </a:lstStyle>
          <a:p>
            <a:pPr lvl="0"/>
            <a:endParaRPr lang="zh-CN" altLang="en-US" dirty="0"/>
          </a:p>
        </p:txBody>
      </p:sp>
      <p:pic>
        <p:nvPicPr>
          <p:cNvPr id="35" name="图片 34"/>
          <p:cNvPicPr>
            <a:picLocks noChangeAspect="1"/>
          </p:cNvPicPr>
          <p:nvPr userDrawn="1"/>
        </p:nvPicPr>
        <p:blipFill rotWithShape="1">
          <a:blip r:embed="rId4" cstate="print"/>
          <a:srcRect l="74359" r="1346"/>
          <a:stretch>
            <a:fillRect/>
          </a:stretch>
        </p:blipFill>
        <p:spPr>
          <a:xfrm>
            <a:off x="8381620" y="259078"/>
            <a:ext cx="2836920" cy="388940"/>
          </a:xfrm>
          <a:prstGeom prst="rect">
            <a:avLst/>
          </a:prstGeom>
        </p:spPr>
      </p:pic>
      <p:grpSp>
        <p:nvGrpSpPr>
          <p:cNvPr id="2" name="组合 1"/>
          <p:cNvGrpSpPr/>
          <p:nvPr userDrawn="1"/>
        </p:nvGrpSpPr>
        <p:grpSpPr>
          <a:xfrm>
            <a:off x="3167910" y="5908237"/>
            <a:ext cx="5184669" cy="384190"/>
            <a:chOff x="3352562" y="6073254"/>
            <a:chExt cx="5486876" cy="406590"/>
          </a:xfrm>
        </p:grpSpPr>
        <p:pic>
          <p:nvPicPr>
            <p:cNvPr id="18" name="图片 17"/>
            <p:cNvPicPr>
              <a:picLocks noChangeAspect="1"/>
            </p:cNvPicPr>
            <p:nvPr userDrawn="1"/>
          </p:nvPicPr>
          <p:blipFill rotWithShape="1">
            <a:blip r:embed="rId5" cstate="print">
              <a:alphaModFix amt="35000"/>
            </a:blip>
            <a:srcRect t="9831" b="36385"/>
            <a:stretch>
              <a:fillRect/>
            </a:stretch>
          </p:blipFill>
          <p:spPr>
            <a:xfrm>
              <a:off x="3352562" y="6073254"/>
              <a:ext cx="5486876" cy="406590"/>
            </a:xfrm>
            <a:prstGeom prst="rect">
              <a:avLst/>
            </a:prstGeom>
          </p:spPr>
        </p:pic>
        <p:sp>
          <p:nvSpPr>
            <p:cNvPr id="37" name="椭圆 36"/>
            <p:cNvSpPr/>
            <p:nvPr userDrawn="1"/>
          </p:nvSpPr>
          <p:spPr>
            <a:xfrm>
              <a:off x="6051000" y="6259222"/>
              <a:ext cx="90000" cy="9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封面3">
    <p:spTree>
      <p:nvGrpSpPr>
        <p:cNvPr id="1" name=""/>
        <p:cNvGrpSpPr/>
        <p:nvPr/>
      </p:nvGrpSpPr>
      <p:grpSpPr>
        <a:xfrm>
          <a:off x="0" y="0"/>
          <a:ext cx="0" cy="0"/>
          <a:chOff x="0" y="0"/>
          <a:chExt cx="0" cy="0"/>
        </a:xfrm>
      </p:grpSpPr>
      <p:pic>
        <p:nvPicPr>
          <p:cNvPr id="12" name="图片 11" descr="图片包含 建筑物, 圆屋顶, 地板&#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1" y="0"/>
            <a:ext cx="11517607" cy="6480175"/>
          </a:xfrm>
          <a:prstGeom prst="rect">
            <a:avLst/>
          </a:prstGeom>
        </p:spPr>
      </p:pic>
      <p:sp>
        <p:nvSpPr>
          <p:cNvPr id="5" name="平行四边形 4"/>
          <p:cNvSpPr/>
          <p:nvPr userDrawn="1"/>
        </p:nvSpPr>
        <p:spPr>
          <a:xfrm>
            <a:off x="3916427" y="1453032"/>
            <a:ext cx="7604061" cy="3014076"/>
          </a:xfrm>
          <a:prstGeom prst="parallelogram">
            <a:avLst>
              <a:gd name="adj" fmla="val 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pic>
        <p:nvPicPr>
          <p:cNvPr id="8" name="图片 7" descr="图片包含 建筑物&#10;&#10;自动生成的说明"/>
          <p:cNvPicPr>
            <a:picLocks noChangeAspect="1"/>
          </p:cNvPicPr>
          <p:nvPr userDrawn="1"/>
        </p:nvPicPr>
        <p:blipFill>
          <a:blip r:embed="rId3" cstate="print">
            <a:alphaModFix amt="1000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95440" y="2024464"/>
            <a:ext cx="7604061" cy="2448197"/>
          </a:xfrm>
          <a:prstGeom prst="rect">
            <a:avLst/>
          </a:prstGeom>
        </p:spPr>
      </p:pic>
      <p:sp>
        <p:nvSpPr>
          <p:cNvPr id="22" name="标题 1"/>
          <p:cNvSpPr>
            <a:spLocks noGrp="1"/>
          </p:cNvSpPr>
          <p:nvPr>
            <p:ph type="title" hasCustomPrompt="1"/>
          </p:nvPr>
        </p:nvSpPr>
        <p:spPr>
          <a:xfrm>
            <a:off x="4990414" y="2458864"/>
            <a:ext cx="6072481" cy="1002410"/>
          </a:xfrm>
          <a:prstGeom prst="rect">
            <a:avLst/>
          </a:prstGeom>
          <a:noFill/>
          <a:effectLst/>
        </p:spPr>
        <p:txBody>
          <a:bodyPr anchor="ctr">
            <a:noAutofit/>
          </a:bodyPr>
          <a:lstStyle>
            <a:lvl1pPr algn="ctr">
              <a:defRPr sz="3780" b="1">
                <a:solidFill>
                  <a:schemeClr val="accent1"/>
                </a:solidFill>
              </a:defRPr>
            </a:lvl1pPr>
          </a:lstStyle>
          <a:p>
            <a:r>
              <a:rPr lang="zh-CN" altLang="en-US" dirty="0"/>
              <a:t>单击此处编辑标题样式</a:t>
            </a:r>
          </a:p>
        </p:txBody>
      </p:sp>
      <p:sp>
        <p:nvSpPr>
          <p:cNvPr id="26" name="内容占位符 25"/>
          <p:cNvSpPr>
            <a:spLocks noGrp="1"/>
          </p:cNvSpPr>
          <p:nvPr>
            <p:ph sz="quarter" idx="10" hasCustomPrompt="1"/>
          </p:nvPr>
        </p:nvSpPr>
        <p:spPr>
          <a:xfrm>
            <a:off x="6936937" y="4601782"/>
            <a:ext cx="2121067" cy="429012"/>
          </a:xfrm>
          <a:prstGeom prst="rect">
            <a:avLst/>
          </a:prstGeom>
        </p:spPr>
        <p:txBody>
          <a:bodyPr anchor="ctr"/>
          <a:lstStyle>
            <a:lvl1pPr marL="0" indent="0" algn="ctr">
              <a:lnSpc>
                <a:spcPct val="100000"/>
              </a:lnSpc>
              <a:buNone/>
              <a:defRPr sz="1700">
                <a:solidFill>
                  <a:schemeClr val="accent2"/>
                </a:solidFill>
              </a:defRPr>
            </a:lvl1pPr>
          </a:lstStyle>
          <a:p>
            <a:pPr lvl="0"/>
            <a:fld id="{C6124F18-99FF-4E25-B026-C95B196756F6}" type="datetime2">
              <a:rPr lang="zh-CN" altLang="en-US" smtClean="0"/>
              <a:t>​</a:t>
            </a:fld>
            <a:endParaRPr lang="zh-CN" altLang="en-US" dirty="0"/>
          </a:p>
        </p:txBody>
      </p:sp>
      <p:sp>
        <p:nvSpPr>
          <p:cNvPr id="32" name="文本占位符 31"/>
          <p:cNvSpPr>
            <a:spLocks noGrp="1"/>
          </p:cNvSpPr>
          <p:nvPr>
            <p:ph type="body" sz="quarter" idx="11"/>
          </p:nvPr>
        </p:nvSpPr>
        <p:spPr>
          <a:xfrm>
            <a:off x="6443974" y="3600762"/>
            <a:ext cx="3165358" cy="565516"/>
          </a:xfrm>
          <a:prstGeom prst="rect">
            <a:avLst/>
          </a:prstGeom>
        </p:spPr>
        <p:txBody>
          <a:bodyPr anchor="ctr"/>
          <a:lstStyle>
            <a:lvl1pPr marL="0" indent="0" algn="ctr">
              <a:lnSpc>
                <a:spcPct val="100000"/>
              </a:lnSpc>
              <a:buNone/>
              <a:defRPr sz="2270" b="1">
                <a:solidFill>
                  <a:schemeClr val="accent2"/>
                </a:solidFill>
              </a:defRPr>
            </a:lvl1pPr>
          </a:lstStyle>
          <a:p>
            <a:pPr lvl="0"/>
            <a:endParaRPr lang="zh-CN" altLang="en-US" dirty="0"/>
          </a:p>
        </p:txBody>
      </p:sp>
      <p:sp>
        <p:nvSpPr>
          <p:cNvPr id="15" name="图片占位符 14"/>
          <p:cNvSpPr>
            <a:spLocks noGrp="1"/>
          </p:cNvSpPr>
          <p:nvPr>
            <p:ph type="pic" sz="quarter" idx="12"/>
          </p:nvPr>
        </p:nvSpPr>
        <p:spPr>
          <a:xfrm>
            <a:off x="0" y="1057713"/>
            <a:ext cx="5975580" cy="3804714"/>
          </a:xfrm>
          <a:custGeom>
            <a:avLst/>
            <a:gdLst>
              <a:gd name="connsiteX0" fmla="*/ 0 w 4827208"/>
              <a:gd name="connsiteY0" fmla="*/ 0 h 3236615"/>
              <a:gd name="connsiteX1" fmla="*/ 4827208 w 4827208"/>
              <a:gd name="connsiteY1" fmla="*/ 0 h 3236615"/>
              <a:gd name="connsiteX2" fmla="*/ 3218537 w 4827208"/>
              <a:gd name="connsiteY2" fmla="*/ 3236615 h 3236615"/>
              <a:gd name="connsiteX3" fmla="*/ 0 w 4827208"/>
              <a:gd name="connsiteY3" fmla="*/ 3236615 h 3236615"/>
            </a:gdLst>
            <a:ahLst/>
            <a:cxnLst>
              <a:cxn ang="0">
                <a:pos x="connsiteX0" y="connsiteY0"/>
              </a:cxn>
              <a:cxn ang="0">
                <a:pos x="connsiteX1" y="connsiteY1"/>
              </a:cxn>
              <a:cxn ang="0">
                <a:pos x="connsiteX2" y="connsiteY2"/>
              </a:cxn>
              <a:cxn ang="0">
                <a:pos x="connsiteX3" y="connsiteY3"/>
              </a:cxn>
            </a:cxnLst>
            <a:rect l="l" t="t" r="r" b="b"/>
            <a:pathLst>
              <a:path w="4827208" h="3236615">
                <a:moveTo>
                  <a:pt x="0" y="0"/>
                </a:moveTo>
                <a:lnTo>
                  <a:pt x="4827208" y="0"/>
                </a:lnTo>
                <a:lnTo>
                  <a:pt x="3218537" y="3236615"/>
                </a:lnTo>
                <a:lnTo>
                  <a:pt x="0" y="3236615"/>
                </a:lnTo>
                <a:close/>
              </a:path>
            </a:pathLst>
          </a:custGeom>
          <a:effectLst>
            <a:outerShdw blurRad="50800" dist="38100" dir="2700000" algn="tl" rotWithShape="0">
              <a:prstClr val="black">
                <a:alpha val="40000"/>
              </a:prstClr>
            </a:outerShdw>
          </a:effectLst>
        </p:spPr>
        <p:txBody>
          <a:bodyPr wrap="square">
            <a:noAutofit/>
          </a:bodyPr>
          <a:lstStyle/>
          <a:p>
            <a:endParaRPr lang="zh-CN" altLang="en-US"/>
          </a:p>
        </p:txBody>
      </p:sp>
      <p:pic>
        <p:nvPicPr>
          <p:cNvPr id="6" name="图片 5"/>
          <p:cNvPicPr>
            <a:picLocks noChangeAspect="1"/>
          </p:cNvPicPr>
          <p:nvPr userDrawn="1"/>
        </p:nvPicPr>
        <p:blipFill>
          <a:blip r:embed="rId4" cstate="print"/>
          <a:stretch>
            <a:fillRect/>
          </a:stretch>
        </p:blipFill>
        <p:spPr>
          <a:xfrm>
            <a:off x="6165198" y="4167402"/>
            <a:ext cx="3718547" cy="197761"/>
          </a:xfrm>
          <a:prstGeom prst="rect">
            <a:avLst/>
          </a:prstGeom>
        </p:spPr>
      </p:pic>
      <p:pic>
        <p:nvPicPr>
          <p:cNvPr id="24" name="图片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0635" y="48357"/>
            <a:ext cx="2049700" cy="673812"/>
          </a:xfrm>
          <a:prstGeom prst="rect">
            <a:avLst/>
          </a:prstGeom>
        </p:spPr>
      </p:pic>
      <p:pic>
        <p:nvPicPr>
          <p:cNvPr id="27" name="图片 26"/>
          <p:cNvPicPr>
            <a:picLocks noChangeAspect="1"/>
          </p:cNvPicPr>
          <p:nvPr userDrawn="1"/>
        </p:nvPicPr>
        <p:blipFill rotWithShape="1">
          <a:blip r:embed="rId6" cstate="print"/>
          <a:srcRect r="1346"/>
          <a:stretch>
            <a:fillRect/>
          </a:stretch>
        </p:blipFill>
        <p:spPr>
          <a:xfrm>
            <a:off x="488" y="5708939"/>
            <a:ext cx="11496773" cy="388940"/>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目录-1">
    <p:spTree>
      <p:nvGrpSpPr>
        <p:cNvPr id="1" name=""/>
        <p:cNvGrpSpPr/>
        <p:nvPr/>
      </p:nvGrpSpPr>
      <p:grpSpPr>
        <a:xfrm>
          <a:off x="0" y="0"/>
          <a:ext cx="0" cy="0"/>
          <a:chOff x="0" y="0"/>
          <a:chExt cx="0" cy="0"/>
        </a:xfrm>
      </p:grpSpPr>
      <p:pic>
        <p:nvPicPr>
          <p:cNvPr id="14" name="图片 13" descr="图片包含 建筑物, 圆屋顶, 地板&#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1" y="0"/>
            <a:ext cx="11517607" cy="6480175"/>
          </a:xfrm>
          <a:prstGeom prst="rect">
            <a:avLst/>
          </a:prstGeom>
        </p:spPr>
      </p:pic>
      <p:grpSp>
        <p:nvGrpSpPr>
          <p:cNvPr id="4" name="组合 3"/>
          <p:cNvGrpSpPr/>
          <p:nvPr userDrawn="1"/>
        </p:nvGrpSpPr>
        <p:grpSpPr>
          <a:xfrm>
            <a:off x="288013" y="2320349"/>
            <a:ext cx="3895024" cy="1382097"/>
            <a:chOff x="304800" y="2709636"/>
            <a:chExt cx="4122059" cy="1462680"/>
          </a:xfrm>
        </p:grpSpPr>
        <p:grpSp>
          <p:nvGrpSpPr>
            <p:cNvPr id="5" name="组合 4"/>
            <p:cNvGrpSpPr/>
            <p:nvPr/>
          </p:nvGrpSpPr>
          <p:grpSpPr>
            <a:xfrm>
              <a:off x="304800" y="2709636"/>
              <a:ext cx="4122059" cy="1462680"/>
              <a:chOff x="667656" y="1497651"/>
              <a:chExt cx="4122059" cy="1462680"/>
            </a:xfrm>
          </p:grpSpPr>
          <p:grpSp>
            <p:nvGrpSpPr>
              <p:cNvPr id="7" name="组合 6"/>
              <p:cNvGrpSpPr/>
              <p:nvPr/>
            </p:nvGrpSpPr>
            <p:grpSpPr>
              <a:xfrm>
                <a:off x="667656" y="1497651"/>
                <a:ext cx="4122059" cy="1438728"/>
                <a:chOff x="537028" y="1493158"/>
                <a:chExt cx="4122059" cy="1438728"/>
              </a:xfrm>
            </p:grpSpPr>
            <p:sp>
              <p:nvSpPr>
                <p:cNvPr id="10" name="矩形 9"/>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pic>
              <p:nvPicPr>
                <p:cNvPr id="11" name="图片 10" descr="图片包含 建筑物&#10;&#10;自动生成的说明"/>
                <p:cNvPicPr>
                  <a:picLocks noChangeAspect="1"/>
                </p:cNvPicPr>
                <p:nvPr/>
              </p:nvPicPr>
              <p:blipFill>
                <a:blip r:embed="rId3" cstate="print">
                  <a:alphaModFix amt="25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p:cNvSpPr txBox="1"/>
              <p:nvPr/>
            </p:nvSpPr>
            <p:spPr>
              <a:xfrm>
                <a:off x="2387598" y="1755350"/>
                <a:ext cx="2235199" cy="928646"/>
              </a:xfrm>
              <a:prstGeom prst="rect">
                <a:avLst/>
              </a:prstGeom>
              <a:noFill/>
            </p:spPr>
            <p:txBody>
              <a:bodyPr wrap="square" rtlCol="0">
                <a:spAutoFit/>
              </a:bodyPr>
              <a:lstStyle/>
              <a:p>
                <a:pPr algn="ctr" defTabSz="864235"/>
                <a:r>
                  <a:rPr lang="zh-CN" altLang="en-US" sz="5100" b="1" dirty="0">
                    <a:solidFill>
                      <a:srgbClr val="C8161E"/>
                    </a:solidFill>
                  </a:rPr>
                  <a:t>目  录</a:t>
                </a:r>
              </a:p>
            </p:txBody>
          </p:sp>
          <p:sp>
            <p:nvSpPr>
              <p:cNvPr id="9" name="矩形 8"/>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gr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887" y="2871509"/>
              <a:ext cx="1590855" cy="1114981"/>
            </a:xfrm>
            <a:prstGeom prst="rect">
              <a:avLst/>
            </a:prstGeom>
          </p:spPr>
        </p:pic>
      </p:grpSp>
      <p:sp>
        <p:nvSpPr>
          <p:cNvPr id="13" name="图片占位符 12"/>
          <p:cNvSpPr>
            <a:spLocks noGrp="1"/>
          </p:cNvSpPr>
          <p:nvPr>
            <p:ph type="pic" sz="quarter" idx="10"/>
          </p:nvPr>
        </p:nvSpPr>
        <p:spPr>
          <a:xfrm>
            <a:off x="5454231" y="0"/>
            <a:ext cx="6066257" cy="6480175"/>
          </a:xfrm>
          <a:prstGeom prst="rect">
            <a:avLst/>
          </a:prstGeom>
        </p:spPr>
        <p:txBody>
          <a:bodyPr/>
          <a:lstStyle/>
          <a:p>
            <a:endParaRPr lang="zh-CN" altLang="en-US"/>
          </a:p>
        </p:txBody>
      </p:sp>
      <p:sp>
        <p:nvSpPr>
          <p:cNvPr id="22" name="矩形 21"/>
          <p:cNvSpPr/>
          <p:nvPr userDrawn="1"/>
        </p:nvSpPr>
        <p:spPr>
          <a:xfrm flipV="1">
            <a:off x="5360187" y="0"/>
            <a:ext cx="85043" cy="6480175"/>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目录-2">
    <p:spTree>
      <p:nvGrpSpPr>
        <p:cNvPr id="1" name=""/>
        <p:cNvGrpSpPr/>
        <p:nvPr/>
      </p:nvGrpSpPr>
      <p:grpSpPr>
        <a:xfrm>
          <a:off x="0" y="0"/>
          <a:ext cx="0" cy="0"/>
          <a:chOff x="0" y="0"/>
          <a:chExt cx="0" cy="0"/>
        </a:xfrm>
      </p:grpSpPr>
      <p:pic>
        <p:nvPicPr>
          <p:cNvPr id="15" name="图片 14" descr="图片包含 建筑物, 圆屋顶, 地板&#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1" y="0"/>
            <a:ext cx="11517607" cy="6480175"/>
          </a:xfrm>
          <a:prstGeom prst="rect">
            <a:avLst/>
          </a:prstGeom>
        </p:spPr>
      </p:pic>
      <p:grpSp>
        <p:nvGrpSpPr>
          <p:cNvPr id="5" name="组合 4"/>
          <p:cNvGrpSpPr/>
          <p:nvPr/>
        </p:nvGrpSpPr>
        <p:grpSpPr>
          <a:xfrm>
            <a:off x="3812732" y="648018"/>
            <a:ext cx="3895025" cy="1382097"/>
            <a:chOff x="667655" y="1497651"/>
            <a:chExt cx="4122060" cy="1462680"/>
          </a:xfrm>
        </p:grpSpPr>
        <p:grpSp>
          <p:nvGrpSpPr>
            <p:cNvPr id="7" name="组合 6"/>
            <p:cNvGrpSpPr/>
            <p:nvPr/>
          </p:nvGrpSpPr>
          <p:grpSpPr>
            <a:xfrm>
              <a:off x="667656" y="1497651"/>
              <a:ext cx="4122059" cy="1438728"/>
              <a:chOff x="537028" y="1493158"/>
              <a:chExt cx="4122059" cy="1438728"/>
            </a:xfrm>
          </p:grpSpPr>
          <p:sp>
            <p:nvSpPr>
              <p:cNvPr id="10" name="矩形 9"/>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pic>
            <p:nvPicPr>
              <p:cNvPr id="11" name="图片 10" descr="图片包含 建筑物&#10;&#10;自动生成的说明"/>
              <p:cNvPicPr>
                <a:picLocks noChangeAspect="1"/>
              </p:cNvPicPr>
              <p:nvPr/>
            </p:nvPicPr>
            <p:blipFill>
              <a:blip r:embed="rId3" cstate="print">
                <a:alphaModFix amt="25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p:cNvSpPr txBox="1"/>
            <p:nvPr/>
          </p:nvSpPr>
          <p:spPr>
            <a:xfrm>
              <a:off x="667655" y="1755350"/>
              <a:ext cx="4122059" cy="1021001"/>
            </a:xfrm>
            <a:prstGeom prst="rect">
              <a:avLst/>
            </a:prstGeom>
            <a:noFill/>
          </p:spPr>
          <p:txBody>
            <a:bodyPr wrap="square" rtlCol="0">
              <a:spAutoFit/>
            </a:bodyPr>
            <a:lstStyle/>
            <a:p>
              <a:pPr algn="ctr" defTabSz="864235"/>
              <a:r>
                <a:rPr lang="zh-CN" altLang="en-US" sz="5670" b="1" dirty="0">
                  <a:solidFill>
                    <a:srgbClr val="C8161E"/>
                  </a:solidFill>
                </a:rPr>
                <a:t>目         录</a:t>
              </a:r>
            </a:p>
          </p:txBody>
        </p:sp>
        <p:sp>
          <p:nvSpPr>
            <p:cNvPr id="9" name="矩形 8"/>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gr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9627" y="753444"/>
            <a:ext cx="1503234" cy="1053554"/>
          </a:xfrm>
          <a:prstGeom prst="rect">
            <a:avLst/>
          </a:prstGeom>
        </p:spPr>
      </p:pic>
      <p:sp>
        <p:nvSpPr>
          <p:cNvPr id="13" name="图片占位符 12"/>
          <p:cNvSpPr>
            <a:spLocks noGrp="1"/>
          </p:cNvSpPr>
          <p:nvPr userDrawn="1">
            <p:ph type="pic" sz="quarter" idx="10"/>
          </p:nvPr>
        </p:nvSpPr>
        <p:spPr>
          <a:xfrm>
            <a:off x="-18001" y="3240087"/>
            <a:ext cx="11538489" cy="3240087"/>
          </a:xfrm>
          <a:prstGeom prst="rect">
            <a:avLst/>
          </a:prstGeom>
        </p:spPr>
        <p:txBody>
          <a:bodyPr/>
          <a:lstStyle/>
          <a:p>
            <a:endParaRPr lang="zh-CN" altLang="en-US"/>
          </a:p>
        </p:txBody>
      </p:sp>
      <p:sp>
        <p:nvSpPr>
          <p:cNvPr id="14" name="矩形 13"/>
          <p:cNvSpPr/>
          <p:nvPr userDrawn="1"/>
        </p:nvSpPr>
        <p:spPr>
          <a:xfrm rot="16200000" flipV="1">
            <a:off x="5717724" y="-2587570"/>
            <a:ext cx="85042" cy="1152700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章节过渡页">
    <p:spTree>
      <p:nvGrpSpPr>
        <p:cNvPr id="1" name=""/>
        <p:cNvGrpSpPr/>
        <p:nvPr/>
      </p:nvGrpSpPr>
      <p:grpSpPr>
        <a:xfrm>
          <a:off x="0" y="0"/>
          <a:ext cx="0" cy="0"/>
          <a:chOff x="0" y="0"/>
          <a:chExt cx="0" cy="0"/>
        </a:xfrm>
      </p:grpSpPr>
      <p:pic>
        <p:nvPicPr>
          <p:cNvPr id="8" name="图片 7" descr="图片包含 建筑物, 圆屋顶, 地板&#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1" y="0"/>
            <a:ext cx="11517607" cy="6480175"/>
          </a:xfrm>
          <a:prstGeom prst="rect">
            <a:avLst/>
          </a:prstGeom>
        </p:spPr>
      </p:pic>
      <p:sp>
        <p:nvSpPr>
          <p:cNvPr id="42" name="矩形 41"/>
          <p:cNvSpPr/>
          <p:nvPr userDrawn="1"/>
        </p:nvSpPr>
        <p:spPr>
          <a:xfrm rot="16200000">
            <a:off x="5717723" y="-2472675"/>
            <a:ext cx="85042" cy="1152048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sp>
        <p:nvSpPr>
          <p:cNvPr id="34" name="图片占位符 33"/>
          <p:cNvSpPr>
            <a:spLocks noGrp="1"/>
          </p:cNvSpPr>
          <p:nvPr>
            <p:ph type="pic" sz="quarter" idx="10"/>
          </p:nvPr>
        </p:nvSpPr>
        <p:spPr>
          <a:xfrm>
            <a:off x="0" y="-18000"/>
            <a:ext cx="11520488" cy="3252700"/>
          </a:xfrm>
          <a:prstGeom prst="rect">
            <a:avLst/>
          </a:prstGeom>
        </p:spPr>
        <p:txBody>
          <a:bodyPr/>
          <a:lstStyle/>
          <a:p>
            <a:endParaRPr lang="zh-CN" altLang="en-US" dirty="0"/>
          </a:p>
        </p:txBody>
      </p:sp>
      <p:sp>
        <p:nvSpPr>
          <p:cNvPr id="14" name="标题 13"/>
          <p:cNvSpPr>
            <a:spLocks noGrp="1"/>
          </p:cNvSpPr>
          <p:nvPr>
            <p:ph type="title"/>
          </p:nvPr>
        </p:nvSpPr>
        <p:spPr>
          <a:xfrm>
            <a:off x="4397737" y="2879160"/>
            <a:ext cx="6132260" cy="732633"/>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3780" b="1">
                <a:solidFill>
                  <a:schemeClr val="accent1"/>
                </a:solidFill>
              </a:defRPr>
            </a:lvl1pPr>
          </a:lstStyle>
          <a:p>
            <a:r>
              <a:rPr lang="zh-CN" altLang="en-US" dirty="0"/>
              <a:t>单击此处编辑母版标题样式</a:t>
            </a:r>
          </a:p>
        </p:txBody>
      </p:sp>
      <p:pic>
        <p:nvPicPr>
          <p:cNvPr id="35" name="图片 34"/>
          <p:cNvPicPr>
            <a:picLocks noChangeAspect="1"/>
          </p:cNvPicPr>
          <p:nvPr userDrawn="1"/>
        </p:nvPicPr>
        <p:blipFill rotWithShape="1">
          <a:blip r:embed="rId3" cstate="print"/>
          <a:srcRect r="1346"/>
          <a:stretch>
            <a:fillRect/>
          </a:stretch>
        </p:blipFill>
        <p:spPr>
          <a:xfrm>
            <a:off x="488" y="5708939"/>
            <a:ext cx="11496773" cy="388940"/>
          </a:xfrm>
          <a:prstGeom prst="rect">
            <a:avLst/>
          </a:prstGeom>
        </p:spPr>
      </p:pic>
      <p:sp>
        <p:nvSpPr>
          <p:cNvPr id="39" name="文本占位符 38"/>
          <p:cNvSpPr>
            <a:spLocks noGrp="1"/>
          </p:cNvSpPr>
          <p:nvPr>
            <p:ph type="body" sz="quarter" idx="11" hasCustomPrompt="1"/>
          </p:nvPr>
        </p:nvSpPr>
        <p:spPr>
          <a:xfrm>
            <a:off x="4397737" y="3831303"/>
            <a:ext cx="6132260" cy="1449738"/>
          </a:xfrm>
          <a:prstGeom prst="rect">
            <a:avLst/>
          </a:prstGeom>
        </p:spPr>
        <p:txBody>
          <a:bodyPr/>
          <a:lstStyle>
            <a:lvl1pPr marL="0" indent="0" algn="just">
              <a:lnSpc>
                <a:spcPct val="130000"/>
              </a:lnSpc>
              <a:buNone/>
              <a:defRPr sz="208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章节过渡页-2">
    <p:spTree>
      <p:nvGrpSpPr>
        <p:cNvPr id="1" name=""/>
        <p:cNvGrpSpPr/>
        <p:nvPr/>
      </p:nvGrpSpPr>
      <p:grpSpPr>
        <a:xfrm>
          <a:off x="0" y="0"/>
          <a:ext cx="0" cy="0"/>
          <a:chOff x="0" y="0"/>
          <a:chExt cx="0" cy="0"/>
        </a:xfrm>
      </p:grpSpPr>
      <p:pic>
        <p:nvPicPr>
          <p:cNvPr id="9" name="图片 8" descr="图片包含 建筑物, 圆屋顶, 地板&#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1" y="0"/>
            <a:ext cx="11517607" cy="6480175"/>
          </a:xfrm>
          <a:prstGeom prst="rect">
            <a:avLst/>
          </a:prstGeom>
        </p:spPr>
      </p:pic>
      <p:sp>
        <p:nvSpPr>
          <p:cNvPr id="42" name="矩形 41"/>
          <p:cNvSpPr/>
          <p:nvPr userDrawn="1"/>
        </p:nvSpPr>
        <p:spPr>
          <a:xfrm rot="10800000">
            <a:off x="5561717" y="-42521"/>
            <a:ext cx="85043" cy="6565217"/>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sp>
        <p:nvSpPr>
          <p:cNvPr id="34" name="图片占位符 33"/>
          <p:cNvSpPr>
            <a:spLocks noGrp="1"/>
          </p:cNvSpPr>
          <p:nvPr>
            <p:ph type="pic" sz="quarter" idx="10"/>
          </p:nvPr>
        </p:nvSpPr>
        <p:spPr>
          <a:xfrm>
            <a:off x="0" y="-18000"/>
            <a:ext cx="5520234" cy="6498175"/>
          </a:xfrm>
          <a:prstGeom prst="rect">
            <a:avLst/>
          </a:prstGeom>
        </p:spPr>
        <p:txBody>
          <a:bodyPr/>
          <a:lstStyle/>
          <a:p>
            <a:endParaRPr lang="zh-CN" altLang="en-US" dirty="0"/>
          </a:p>
        </p:txBody>
      </p:sp>
      <p:sp>
        <p:nvSpPr>
          <p:cNvPr id="14" name="标题 13"/>
          <p:cNvSpPr>
            <a:spLocks noGrp="1"/>
          </p:cNvSpPr>
          <p:nvPr>
            <p:ph type="title"/>
          </p:nvPr>
        </p:nvSpPr>
        <p:spPr>
          <a:xfrm>
            <a:off x="5895249" y="2879160"/>
            <a:ext cx="5337226" cy="732633"/>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3780" b="1">
                <a:solidFill>
                  <a:schemeClr val="accent1"/>
                </a:solidFill>
              </a:defRPr>
            </a:lvl1pPr>
          </a:lstStyle>
          <a:p>
            <a:r>
              <a:rPr lang="zh-CN" altLang="en-US" dirty="0"/>
              <a:t>单击此处编辑母版标题样式</a:t>
            </a:r>
          </a:p>
        </p:txBody>
      </p:sp>
      <p:sp>
        <p:nvSpPr>
          <p:cNvPr id="39" name="文本占位符 38"/>
          <p:cNvSpPr>
            <a:spLocks noGrp="1"/>
          </p:cNvSpPr>
          <p:nvPr>
            <p:ph type="body" sz="quarter" idx="11" hasCustomPrompt="1"/>
          </p:nvPr>
        </p:nvSpPr>
        <p:spPr>
          <a:xfrm>
            <a:off x="5895249" y="3831303"/>
            <a:ext cx="5337226" cy="1449738"/>
          </a:xfrm>
          <a:prstGeom prst="rect">
            <a:avLst/>
          </a:prstGeom>
        </p:spPr>
        <p:txBody>
          <a:bodyPr/>
          <a:lstStyle>
            <a:lvl1pPr marL="0" indent="0" algn="just">
              <a:lnSpc>
                <a:spcPct val="130000"/>
              </a:lnSpc>
              <a:buNone/>
              <a:defRPr sz="208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pic>
        <p:nvPicPr>
          <p:cNvPr id="7" name="图片 6"/>
          <p:cNvPicPr>
            <a:picLocks noChangeAspect="1"/>
          </p:cNvPicPr>
          <p:nvPr userDrawn="1"/>
        </p:nvPicPr>
        <p:blipFill rotWithShape="1">
          <a:blip r:embed="rId3" cstate="print"/>
          <a:srcRect l="49487" r="1345"/>
          <a:stretch>
            <a:fillRect/>
          </a:stretch>
        </p:blipFill>
        <p:spPr>
          <a:xfrm>
            <a:off x="5894830" y="5708939"/>
            <a:ext cx="5594356" cy="388940"/>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descr="图片包含 建筑物, 圆屋顶, 地板&#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1" y="0"/>
            <a:ext cx="11517607" cy="6480175"/>
          </a:xfrm>
          <a:prstGeom prst="rect">
            <a:avLst/>
          </a:prstGeom>
        </p:spPr>
      </p:pic>
      <p:sp>
        <p:nvSpPr>
          <p:cNvPr id="3" name="灯片编号占位符 2"/>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a:t>
            </a:fld>
            <a:endParaRPr lang="zh-CN" altLang="en-US" dirty="0">
              <a:solidFill>
                <a:srgbClr val="000000">
                  <a:tint val="75000"/>
                </a:srgbClr>
              </a:solidFill>
            </a:endParaRPr>
          </a:p>
        </p:txBody>
      </p:sp>
      <p:pic>
        <p:nvPicPr>
          <p:cNvPr id="4" name="图片 3"/>
          <p:cNvPicPr>
            <a:picLocks noChangeAspect="1"/>
          </p:cNvPicPr>
          <p:nvPr userDrawn="1"/>
        </p:nvPicPr>
        <p:blipFill rotWithShape="1">
          <a:blip r:embed="rId3" cstate="print"/>
          <a:srcRect r="1346"/>
          <a:stretch>
            <a:fillRect/>
          </a:stretch>
        </p:blipFill>
        <p:spPr>
          <a:xfrm>
            <a:off x="488" y="5708939"/>
            <a:ext cx="11496773" cy="388940"/>
          </a:xfrm>
          <a:prstGeom prst="rect">
            <a:avLst/>
          </a:prstGeom>
        </p:spPr>
      </p:pic>
      <p:sp>
        <p:nvSpPr>
          <p:cNvPr id="9" name="文本占位符 31"/>
          <p:cNvSpPr>
            <a:spLocks noGrp="1"/>
          </p:cNvSpPr>
          <p:nvPr>
            <p:ph type="body" sz="quarter" idx="12"/>
          </p:nvPr>
        </p:nvSpPr>
        <p:spPr>
          <a:xfrm>
            <a:off x="301483" y="6084164"/>
            <a:ext cx="3922696" cy="396011"/>
          </a:xfrm>
          <a:prstGeom prst="rect">
            <a:avLst/>
          </a:prstGeom>
        </p:spPr>
        <p:txBody>
          <a:bodyPr lIns="0" tIns="0" rIns="0" bIns="0" anchor="ctr"/>
          <a:lstStyle>
            <a:lvl1pPr marL="0" indent="0" algn="l">
              <a:lnSpc>
                <a:spcPct val="100000"/>
              </a:lnSpc>
              <a:buNone/>
              <a:defRPr sz="1890" b="0">
                <a:solidFill>
                  <a:schemeClr val="tx1">
                    <a:lumMod val="75000"/>
                    <a:lumOff val="25000"/>
                  </a:schemeClr>
                </a:solidFill>
              </a:defRPr>
            </a:lvl1pPr>
          </a:lstStyle>
          <a:p>
            <a:pPr lvl="0"/>
            <a:endParaRPr lang="zh-CN" altLang="en-US" dirty="0"/>
          </a:p>
        </p:txBody>
      </p:sp>
      <p:sp>
        <p:nvSpPr>
          <p:cNvPr id="10" name="文本占位符 31"/>
          <p:cNvSpPr>
            <a:spLocks noGrp="1"/>
          </p:cNvSpPr>
          <p:nvPr>
            <p:ph type="body" sz="quarter" idx="13"/>
          </p:nvPr>
        </p:nvSpPr>
        <p:spPr>
          <a:xfrm>
            <a:off x="4525174" y="6084164"/>
            <a:ext cx="3922696" cy="396011"/>
          </a:xfrm>
          <a:prstGeom prst="rect">
            <a:avLst/>
          </a:prstGeom>
        </p:spPr>
        <p:txBody>
          <a:bodyPr lIns="0" tIns="0" rIns="0" bIns="0" anchor="ctr"/>
          <a:lstStyle>
            <a:lvl1pPr marL="0" indent="0" algn="l">
              <a:lnSpc>
                <a:spcPct val="100000"/>
              </a:lnSpc>
              <a:buNone/>
              <a:defRPr sz="1890" b="0">
                <a:solidFill>
                  <a:schemeClr val="tx1">
                    <a:lumMod val="75000"/>
                    <a:lumOff val="25000"/>
                  </a:schemeClr>
                </a:solidFill>
              </a:defRPr>
            </a:lvl1pPr>
          </a:lstStyle>
          <a:p>
            <a:pPr lvl="0"/>
            <a:endParaRPr lang="zh-CN" altLang="en-US" dirty="0"/>
          </a:p>
        </p:txBody>
      </p:sp>
      <p:sp>
        <p:nvSpPr>
          <p:cNvPr id="19" name="平行四边形 18"/>
          <p:cNvSpPr/>
          <p:nvPr userDrawn="1"/>
        </p:nvSpPr>
        <p:spPr>
          <a:xfrm>
            <a:off x="1" y="1"/>
            <a:ext cx="11519999" cy="648018"/>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dirty="0">
              <a:solidFill>
                <a:srgbClr val="FFFFFF"/>
              </a:solidFill>
            </a:endParaRPr>
          </a:p>
        </p:txBody>
      </p:sp>
      <p:pic>
        <p:nvPicPr>
          <p:cNvPr id="20" name="图片 19" descr="图片包含 户外, 标牌, 黑色&#10;&#10;自动生成的说明"/>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1483" y="69434"/>
            <a:ext cx="509160" cy="509152"/>
          </a:xfrm>
          <a:prstGeom prst="rect">
            <a:avLst/>
          </a:prstGeom>
        </p:spPr>
      </p:pic>
      <p:sp>
        <p:nvSpPr>
          <p:cNvPr id="21" name="文本占位符 31"/>
          <p:cNvSpPr>
            <a:spLocks noGrp="1"/>
          </p:cNvSpPr>
          <p:nvPr>
            <p:ph type="body" sz="quarter" idx="14"/>
          </p:nvPr>
        </p:nvSpPr>
        <p:spPr>
          <a:xfrm>
            <a:off x="1016123" y="41252"/>
            <a:ext cx="6691632" cy="565516"/>
          </a:xfrm>
          <a:prstGeom prst="rect">
            <a:avLst/>
          </a:prstGeom>
        </p:spPr>
        <p:txBody>
          <a:bodyPr anchor="ctr"/>
          <a:lstStyle>
            <a:lvl1pPr marL="0" indent="0" algn="l">
              <a:lnSpc>
                <a:spcPct val="100000"/>
              </a:lnSpc>
              <a:buNone/>
              <a:defRPr sz="3025" b="1">
                <a:solidFill>
                  <a:schemeClr val="bg1"/>
                </a:solidFill>
              </a:defRPr>
            </a:lvl1pPr>
          </a:lstStyle>
          <a:p>
            <a:pPr lvl="0"/>
            <a:endParaRPr lang="zh-CN" altLang="en-US" dirty="0"/>
          </a:p>
        </p:txBody>
      </p:sp>
      <p:sp>
        <p:nvSpPr>
          <p:cNvPr id="11" name="平行四边形 10"/>
          <p:cNvSpPr/>
          <p:nvPr userDrawn="1"/>
        </p:nvSpPr>
        <p:spPr>
          <a:xfrm>
            <a:off x="10799356" y="113254"/>
            <a:ext cx="447482" cy="228755"/>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dirty="0">
              <a:solidFill>
                <a:srgbClr val="FFFFFF"/>
              </a:solidFill>
            </a:endParaRPr>
          </a:p>
        </p:txBody>
      </p:sp>
      <p:sp>
        <p:nvSpPr>
          <p:cNvPr id="12" name="平行四边形 11"/>
          <p:cNvSpPr/>
          <p:nvPr userDrawn="1"/>
        </p:nvSpPr>
        <p:spPr>
          <a:xfrm>
            <a:off x="10409999" y="304830"/>
            <a:ext cx="447482" cy="228755"/>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dirty="0">
              <a:solidFill>
                <a:srgbClr val="FFFFFF"/>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标题(标题导航)">
    <p:spTree>
      <p:nvGrpSpPr>
        <p:cNvPr id="1" name=""/>
        <p:cNvGrpSpPr/>
        <p:nvPr/>
      </p:nvGrpSpPr>
      <p:grpSpPr>
        <a:xfrm>
          <a:off x="0" y="0"/>
          <a:ext cx="0" cy="0"/>
          <a:chOff x="0" y="0"/>
          <a:chExt cx="0" cy="0"/>
        </a:xfrm>
      </p:grpSpPr>
      <p:pic>
        <p:nvPicPr>
          <p:cNvPr id="24" name="图片 23" descr="图片包含 建筑物, 圆屋顶, 地板&#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1" y="0"/>
            <a:ext cx="11517607" cy="6480175"/>
          </a:xfrm>
          <a:prstGeom prst="rect">
            <a:avLst/>
          </a:prstGeom>
        </p:spPr>
      </p:pic>
      <p:sp>
        <p:nvSpPr>
          <p:cNvPr id="3" name="灯片编号占位符 2"/>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a:t>
            </a:fld>
            <a:endParaRPr lang="zh-CN" altLang="en-US" dirty="0">
              <a:solidFill>
                <a:srgbClr val="000000">
                  <a:tint val="75000"/>
                </a:srgbClr>
              </a:solidFill>
            </a:endParaRPr>
          </a:p>
        </p:txBody>
      </p:sp>
      <p:sp>
        <p:nvSpPr>
          <p:cNvPr id="9" name="文本占位符 31"/>
          <p:cNvSpPr>
            <a:spLocks noGrp="1"/>
          </p:cNvSpPr>
          <p:nvPr>
            <p:ph type="body" sz="quarter" idx="12"/>
          </p:nvPr>
        </p:nvSpPr>
        <p:spPr>
          <a:xfrm>
            <a:off x="301483" y="6084164"/>
            <a:ext cx="3922696" cy="396011"/>
          </a:xfrm>
          <a:prstGeom prst="rect">
            <a:avLst/>
          </a:prstGeom>
        </p:spPr>
        <p:txBody>
          <a:bodyPr lIns="0" tIns="0" rIns="0" bIns="0" anchor="ctr"/>
          <a:lstStyle>
            <a:lvl1pPr marL="0" indent="0" algn="l">
              <a:lnSpc>
                <a:spcPct val="100000"/>
              </a:lnSpc>
              <a:buNone/>
              <a:defRPr sz="1890" b="0">
                <a:solidFill>
                  <a:schemeClr val="tx1">
                    <a:lumMod val="75000"/>
                    <a:lumOff val="25000"/>
                  </a:schemeClr>
                </a:solidFill>
              </a:defRPr>
            </a:lvl1pPr>
          </a:lstStyle>
          <a:p>
            <a:pPr lvl="0"/>
            <a:endParaRPr lang="zh-CN" altLang="en-US" dirty="0"/>
          </a:p>
        </p:txBody>
      </p:sp>
      <p:sp>
        <p:nvSpPr>
          <p:cNvPr id="10" name="文本占位符 31"/>
          <p:cNvSpPr>
            <a:spLocks noGrp="1"/>
          </p:cNvSpPr>
          <p:nvPr>
            <p:ph type="body" sz="quarter" idx="13"/>
          </p:nvPr>
        </p:nvSpPr>
        <p:spPr>
          <a:xfrm>
            <a:off x="4525174" y="6084164"/>
            <a:ext cx="3922696" cy="396011"/>
          </a:xfrm>
          <a:prstGeom prst="rect">
            <a:avLst/>
          </a:prstGeom>
        </p:spPr>
        <p:txBody>
          <a:bodyPr lIns="0" tIns="0" rIns="0" bIns="0" anchor="ctr"/>
          <a:lstStyle>
            <a:lvl1pPr marL="0" indent="0" algn="l">
              <a:lnSpc>
                <a:spcPct val="100000"/>
              </a:lnSpc>
              <a:buNone/>
              <a:defRPr sz="1890" b="0">
                <a:solidFill>
                  <a:schemeClr val="tx1">
                    <a:lumMod val="75000"/>
                    <a:lumOff val="25000"/>
                  </a:schemeClr>
                </a:solidFill>
              </a:defRPr>
            </a:lvl1pPr>
          </a:lstStyle>
          <a:p>
            <a:pPr lvl="0"/>
            <a:endParaRPr lang="zh-CN" altLang="en-US" dirty="0"/>
          </a:p>
        </p:txBody>
      </p:sp>
      <p:sp>
        <p:nvSpPr>
          <p:cNvPr id="19" name="平行四边形 18"/>
          <p:cNvSpPr/>
          <p:nvPr userDrawn="1"/>
        </p:nvSpPr>
        <p:spPr>
          <a:xfrm>
            <a:off x="1" y="1"/>
            <a:ext cx="11519999" cy="648018"/>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dirty="0">
              <a:solidFill>
                <a:srgbClr val="FFFFFF"/>
              </a:solidFill>
            </a:endParaRPr>
          </a:p>
        </p:txBody>
      </p:sp>
      <p:pic>
        <p:nvPicPr>
          <p:cNvPr id="20" name="图片 19" descr="图片包含 户外, 标牌, 黑色&#10;&#10;自动生成的说明"/>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1483" y="69434"/>
            <a:ext cx="509160" cy="509152"/>
          </a:xfrm>
          <a:prstGeom prst="rect">
            <a:avLst/>
          </a:prstGeom>
        </p:spPr>
      </p:pic>
      <p:sp>
        <p:nvSpPr>
          <p:cNvPr id="11" name="平行四边形 10"/>
          <p:cNvSpPr/>
          <p:nvPr userDrawn="1"/>
        </p:nvSpPr>
        <p:spPr>
          <a:xfrm>
            <a:off x="940510" y="99698"/>
            <a:ext cx="1849608" cy="484623"/>
          </a:xfrm>
          <a:prstGeom prst="parallelogram">
            <a:avLst>
              <a:gd name="adj" fmla="val 4305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r>
              <a:rPr lang="zh-CN" altLang="en-US" sz="2270" b="1" dirty="0">
                <a:solidFill>
                  <a:srgbClr val="C8161E"/>
                </a:solidFill>
              </a:rPr>
              <a:t>标题一</a:t>
            </a:r>
          </a:p>
        </p:txBody>
      </p:sp>
      <p:sp>
        <p:nvSpPr>
          <p:cNvPr id="12" name="平行四边形 11"/>
          <p:cNvSpPr/>
          <p:nvPr userDrawn="1"/>
        </p:nvSpPr>
        <p:spPr>
          <a:xfrm>
            <a:off x="2675567" y="99698"/>
            <a:ext cx="1849608" cy="484623"/>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r>
              <a:rPr lang="zh-CN" altLang="en-US" sz="2270" b="1" dirty="0">
                <a:solidFill>
                  <a:srgbClr val="C8161E">
                    <a:lumMod val="60000"/>
                    <a:lumOff val="40000"/>
                  </a:srgbClr>
                </a:solidFill>
              </a:rPr>
              <a:t>标题二</a:t>
            </a:r>
          </a:p>
        </p:txBody>
      </p:sp>
      <p:sp>
        <p:nvSpPr>
          <p:cNvPr id="15" name="平行四边形 14"/>
          <p:cNvSpPr/>
          <p:nvPr userDrawn="1"/>
        </p:nvSpPr>
        <p:spPr>
          <a:xfrm>
            <a:off x="4389366" y="99698"/>
            <a:ext cx="1849608" cy="484623"/>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r>
              <a:rPr lang="zh-CN" altLang="en-US" sz="2270" b="1" dirty="0">
                <a:solidFill>
                  <a:srgbClr val="C8161E">
                    <a:lumMod val="60000"/>
                    <a:lumOff val="40000"/>
                  </a:srgbClr>
                </a:solidFill>
              </a:rPr>
              <a:t>标题三</a:t>
            </a:r>
          </a:p>
        </p:txBody>
      </p:sp>
      <p:sp>
        <p:nvSpPr>
          <p:cNvPr id="16" name="平行四边形 15"/>
          <p:cNvSpPr/>
          <p:nvPr userDrawn="1"/>
        </p:nvSpPr>
        <p:spPr>
          <a:xfrm>
            <a:off x="6124423" y="99698"/>
            <a:ext cx="1849608" cy="484623"/>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r>
              <a:rPr lang="zh-CN" altLang="en-US" sz="2270" b="1" dirty="0">
                <a:solidFill>
                  <a:srgbClr val="C8161E">
                    <a:lumMod val="60000"/>
                    <a:lumOff val="40000"/>
                  </a:srgbClr>
                </a:solidFill>
              </a:rPr>
              <a:t>标题四</a:t>
            </a:r>
          </a:p>
        </p:txBody>
      </p:sp>
      <p:sp>
        <p:nvSpPr>
          <p:cNvPr id="17" name="平行四边形 16"/>
          <p:cNvSpPr/>
          <p:nvPr userDrawn="1"/>
        </p:nvSpPr>
        <p:spPr>
          <a:xfrm>
            <a:off x="7838222" y="99698"/>
            <a:ext cx="1849608" cy="484623"/>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r>
              <a:rPr lang="zh-CN" altLang="en-US" sz="2270" b="1" dirty="0">
                <a:solidFill>
                  <a:srgbClr val="C8161E">
                    <a:lumMod val="60000"/>
                    <a:lumOff val="40000"/>
                  </a:srgbClr>
                </a:solidFill>
              </a:rPr>
              <a:t>标题五</a:t>
            </a:r>
          </a:p>
        </p:txBody>
      </p:sp>
      <p:pic>
        <p:nvPicPr>
          <p:cNvPr id="18" name="图片 17"/>
          <p:cNvPicPr>
            <a:picLocks noChangeAspect="1"/>
          </p:cNvPicPr>
          <p:nvPr userDrawn="1"/>
        </p:nvPicPr>
        <p:blipFill rotWithShape="1">
          <a:blip r:embed="rId4" cstate="print"/>
          <a:srcRect r="1346"/>
          <a:stretch>
            <a:fillRect/>
          </a:stretch>
        </p:blipFill>
        <p:spPr>
          <a:xfrm>
            <a:off x="488" y="5708939"/>
            <a:ext cx="11496773" cy="388940"/>
          </a:xfrm>
          <a:prstGeom prst="rect">
            <a:avLst/>
          </a:prstGeom>
        </p:spPr>
      </p:pic>
      <p:sp>
        <p:nvSpPr>
          <p:cNvPr id="21" name="平行四边形 20"/>
          <p:cNvSpPr/>
          <p:nvPr userDrawn="1"/>
        </p:nvSpPr>
        <p:spPr>
          <a:xfrm>
            <a:off x="10799356" y="113254"/>
            <a:ext cx="447482" cy="228755"/>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dirty="0">
              <a:solidFill>
                <a:srgbClr val="FFFFFF"/>
              </a:solidFill>
            </a:endParaRPr>
          </a:p>
        </p:txBody>
      </p:sp>
      <p:sp>
        <p:nvSpPr>
          <p:cNvPr id="22" name="平行四边形 21"/>
          <p:cNvSpPr/>
          <p:nvPr userDrawn="1"/>
        </p:nvSpPr>
        <p:spPr>
          <a:xfrm>
            <a:off x="10409999" y="304830"/>
            <a:ext cx="447482" cy="228755"/>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descr="图片包含 建筑物, 圆屋顶, 地板&#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1" y="0"/>
            <a:ext cx="11517607" cy="6480175"/>
          </a:xfrm>
          <a:prstGeom prst="rect">
            <a:avLst/>
          </a:prstGeom>
        </p:spPr>
      </p:pic>
      <p:sp>
        <p:nvSpPr>
          <p:cNvPr id="18" name="平行四边形 17"/>
          <p:cNvSpPr/>
          <p:nvPr userDrawn="1"/>
        </p:nvSpPr>
        <p:spPr>
          <a:xfrm>
            <a:off x="1" y="1"/>
            <a:ext cx="11519999" cy="648018"/>
          </a:xfrm>
          <a:prstGeom prst="parallelogram">
            <a:avLst>
              <a:gd name="adj" fmla="val 44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dirty="0">
              <a:solidFill>
                <a:srgbClr val="FFFFFF"/>
              </a:solidFill>
            </a:endParaRPr>
          </a:p>
        </p:txBody>
      </p:sp>
      <p:sp>
        <p:nvSpPr>
          <p:cNvPr id="3" name="灯片编号占位符 2"/>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a:t>
            </a:fld>
            <a:endParaRPr lang="zh-CN" altLang="en-US" dirty="0">
              <a:solidFill>
                <a:srgbClr val="000000">
                  <a:tint val="75000"/>
                </a:srgbClr>
              </a:solidFill>
            </a:endParaRPr>
          </a:p>
        </p:txBody>
      </p:sp>
      <p:pic>
        <p:nvPicPr>
          <p:cNvPr id="7" name="图片 6" descr="图片包含 户外, 标牌, 黑色&#10;&#10;自动生成的说明"/>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1483" y="69434"/>
            <a:ext cx="509160" cy="509152"/>
          </a:xfrm>
          <a:prstGeom prst="rect">
            <a:avLst/>
          </a:prstGeom>
        </p:spPr>
      </p:pic>
      <p:sp>
        <p:nvSpPr>
          <p:cNvPr id="8" name="文本占位符 31"/>
          <p:cNvSpPr>
            <a:spLocks noGrp="1"/>
          </p:cNvSpPr>
          <p:nvPr>
            <p:ph type="body" sz="quarter" idx="11"/>
          </p:nvPr>
        </p:nvSpPr>
        <p:spPr>
          <a:xfrm>
            <a:off x="1016123" y="41252"/>
            <a:ext cx="6691632" cy="565516"/>
          </a:xfrm>
          <a:prstGeom prst="rect">
            <a:avLst/>
          </a:prstGeom>
        </p:spPr>
        <p:txBody>
          <a:bodyPr anchor="ctr"/>
          <a:lstStyle>
            <a:lvl1pPr marL="0" indent="0" algn="l">
              <a:lnSpc>
                <a:spcPct val="100000"/>
              </a:lnSpc>
              <a:buNone/>
              <a:defRPr sz="3025" b="1">
                <a:solidFill>
                  <a:schemeClr val="bg1"/>
                </a:solidFill>
                <a:latin typeface="Times New Roman" panose="02020603050405020304" pitchFamily="18" charset="0"/>
                <a:cs typeface="Times New Roman" panose="02020603050405020304" pitchFamily="18" charset="0"/>
              </a:defRPr>
            </a:lvl1pPr>
          </a:lstStyle>
          <a:p>
            <a:pPr lvl="0"/>
            <a:endParaRPr lang="zh-CN" altLang="en-US" dirty="0"/>
          </a:p>
        </p:txBody>
      </p:sp>
      <p:sp>
        <p:nvSpPr>
          <p:cNvPr id="17" name="文本占位符 16"/>
          <p:cNvSpPr>
            <a:spLocks noGrp="1"/>
          </p:cNvSpPr>
          <p:nvPr>
            <p:ph type="body" sz="quarter" idx="14" hasCustomPrompt="1"/>
          </p:nvPr>
        </p:nvSpPr>
        <p:spPr>
          <a:xfrm>
            <a:off x="301483" y="724471"/>
            <a:ext cx="10930993" cy="4503231"/>
          </a:xfrm>
          <a:prstGeom prst="rect">
            <a:avLst/>
          </a:prstGeom>
        </p:spPr>
        <p:txBody>
          <a:bodyPr/>
          <a:lstStyle>
            <a:lvl1pPr marL="215900" indent="-215900">
              <a:lnSpc>
                <a:spcPct val="130000"/>
              </a:lnSpc>
              <a:buFont typeface="Wingdings" panose="05000000000000000000" pitchFamily="2" charset="2"/>
              <a:buChar char="l"/>
              <a:defRPr sz="1890">
                <a:solidFill>
                  <a:schemeClr val="tx1"/>
                </a:solidFill>
                <a:latin typeface="Times New Roman" panose="02020603050405020304" pitchFamily="18" charset="0"/>
                <a:cs typeface="Times New Roman" panose="02020603050405020304" pitchFamily="18" charset="0"/>
              </a:defRPr>
            </a:lvl1pPr>
            <a:lvl2pPr marL="647700" indent="-215900">
              <a:lnSpc>
                <a:spcPct val="130000"/>
              </a:lnSpc>
              <a:buFont typeface="Wingdings" panose="05000000000000000000" pitchFamily="2" charset="2"/>
              <a:buChar char="l"/>
              <a:defRPr sz="1890">
                <a:solidFill>
                  <a:schemeClr val="tx1"/>
                </a:solidFill>
                <a:latin typeface="Times New Roman" panose="02020603050405020304" pitchFamily="18" charset="0"/>
                <a:cs typeface="Times New Roman" panose="02020603050405020304" pitchFamily="18" charset="0"/>
              </a:defRPr>
            </a:lvl2pPr>
            <a:lvl3pPr marL="1080135" indent="-215900">
              <a:lnSpc>
                <a:spcPct val="130000"/>
              </a:lnSpc>
              <a:buFont typeface="Wingdings" panose="05000000000000000000" pitchFamily="2" charset="2"/>
              <a:buChar char="l"/>
              <a:defRPr sz="1700">
                <a:solidFill>
                  <a:schemeClr val="tx1"/>
                </a:solidFill>
                <a:latin typeface="Times New Roman" panose="02020603050405020304" pitchFamily="18" charset="0"/>
                <a:cs typeface="Times New Roman" panose="02020603050405020304" pitchFamily="18" charset="0"/>
              </a:defRPr>
            </a:lvl3pPr>
            <a:lvl4pPr marL="1511935" indent="-215900">
              <a:lnSpc>
                <a:spcPct val="130000"/>
              </a:lnSpc>
              <a:buFont typeface="Wingdings" panose="05000000000000000000" pitchFamily="2" charset="2"/>
              <a:buChar char="l"/>
              <a:defRPr sz="1510">
                <a:solidFill>
                  <a:schemeClr val="tx1"/>
                </a:solidFill>
                <a:latin typeface="Times New Roman" panose="02020603050405020304" pitchFamily="18" charset="0"/>
                <a:cs typeface="Times New Roman" panose="02020603050405020304" pitchFamily="18" charset="0"/>
              </a:defRPr>
            </a:lvl4pPr>
            <a:lvl5pPr marL="1943735" indent="-215900">
              <a:lnSpc>
                <a:spcPct val="130000"/>
              </a:lnSpc>
              <a:buFont typeface="Wingdings" panose="05000000000000000000" pitchFamily="2" charset="2"/>
              <a:buChar char="l"/>
              <a:defRPr sz="1510">
                <a:solidFill>
                  <a:schemeClr val="tx1"/>
                </a:solidFill>
                <a:latin typeface="Times New Roman" panose="02020603050405020304" pitchFamily="18" charset="0"/>
                <a:cs typeface="Times New Roman" panose="02020603050405020304" pitchFamily="18"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平行四边形 20"/>
          <p:cNvSpPr/>
          <p:nvPr userDrawn="1"/>
        </p:nvSpPr>
        <p:spPr>
          <a:xfrm>
            <a:off x="10799356" y="113254"/>
            <a:ext cx="447482" cy="228755"/>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dirty="0">
              <a:solidFill>
                <a:srgbClr val="FFFFFF"/>
              </a:solidFill>
            </a:endParaRPr>
          </a:p>
        </p:txBody>
      </p:sp>
      <p:sp>
        <p:nvSpPr>
          <p:cNvPr id="22" name="平行四边形 21"/>
          <p:cNvSpPr/>
          <p:nvPr userDrawn="1"/>
        </p:nvSpPr>
        <p:spPr>
          <a:xfrm>
            <a:off x="10409999" y="304830"/>
            <a:ext cx="447482" cy="228755"/>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dirty="0">
              <a:solidFill>
                <a:srgbClr val="FFFFFF"/>
              </a:solidFill>
            </a:endParaRPr>
          </a:p>
        </p:txBody>
      </p:sp>
      <p:pic>
        <p:nvPicPr>
          <p:cNvPr id="12" name="图片 11"/>
          <p:cNvPicPr>
            <a:picLocks noChangeAspect="1"/>
          </p:cNvPicPr>
          <p:nvPr userDrawn="1"/>
        </p:nvPicPr>
        <p:blipFill rotWithShape="1">
          <a:blip r:embed="rId4" cstate="print"/>
          <a:srcRect r="1346"/>
          <a:stretch>
            <a:fillRect/>
          </a:stretch>
        </p:blipFill>
        <p:spPr>
          <a:xfrm>
            <a:off x="488" y="5708939"/>
            <a:ext cx="11496773" cy="388940"/>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封底">
    <p:bg>
      <p:bgPr>
        <a:solidFill>
          <a:schemeClr val="accent1"/>
        </a:solidFill>
        <a:effectLst/>
      </p:bgPr>
    </p:bg>
    <p:spTree>
      <p:nvGrpSpPr>
        <p:cNvPr id="1" name=""/>
        <p:cNvGrpSpPr/>
        <p:nvPr/>
      </p:nvGrpSpPr>
      <p:grpSpPr>
        <a:xfrm>
          <a:off x="0" y="0"/>
          <a:ext cx="0" cy="0"/>
          <a:chOff x="0" y="0"/>
          <a:chExt cx="0" cy="0"/>
        </a:xfrm>
      </p:grpSpPr>
      <p:pic>
        <p:nvPicPr>
          <p:cNvPr id="17" name="图片 16" descr="图片包含 建筑物&#10;&#10;自动生成的说明"/>
          <p:cNvPicPr>
            <a:picLocks noChangeAspect="1"/>
          </p:cNvPicPr>
          <p:nvPr userDrawn="1"/>
        </p:nvPicPr>
        <p:blipFill>
          <a:blip r:embed="rId2" cstate="print">
            <a:alphaModFix amt="2000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7640" y="2740373"/>
            <a:ext cx="11615769" cy="3739803"/>
          </a:xfrm>
          <a:prstGeom prst="rect">
            <a:avLst/>
          </a:prstGeom>
        </p:spPr>
      </p:pic>
      <p:cxnSp>
        <p:nvCxnSpPr>
          <p:cNvPr id="13" name="直接连接符 12"/>
          <p:cNvCxnSpPr/>
          <p:nvPr userDrawn="1"/>
        </p:nvCxnSpPr>
        <p:spPr>
          <a:xfrm>
            <a:off x="288012" y="3240088"/>
            <a:ext cx="20764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9156001" y="3240088"/>
            <a:ext cx="20764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片 18" descr="图片包含 户外, 标牌, 黑色&#10;&#10;自动生成的说明"/>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7686" y="806327"/>
            <a:ext cx="1565116" cy="1565092"/>
          </a:xfrm>
          <a:prstGeom prst="rect">
            <a:avLst/>
          </a:prstGeom>
        </p:spPr>
      </p:pic>
      <p:sp>
        <p:nvSpPr>
          <p:cNvPr id="20" name="文本占位符 31"/>
          <p:cNvSpPr>
            <a:spLocks noGrp="1"/>
          </p:cNvSpPr>
          <p:nvPr>
            <p:ph type="body" sz="quarter" idx="11"/>
          </p:nvPr>
        </p:nvSpPr>
        <p:spPr>
          <a:xfrm>
            <a:off x="2414429" y="2957330"/>
            <a:ext cx="6691632" cy="565516"/>
          </a:xfrm>
          <a:prstGeom prst="rect">
            <a:avLst/>
          </a:prstGeom>
        </p:spPr>
        <p:txBody>
          <a:bodyPr anchor="ctr"/>
          <a:lstStyle>
            <a:lvl1pPr marL="0" indent="0" algn="ctr">
              <a:lnSpc>
                <a:spcPct val="100000"/>
              </a:lnSpc>
              <a:buNone/>
              <a:defRPr sz="5670" b="1" spc="567">
                <a:solidFill>
                  <a:schemeClr val="bg1"/>
                </a:solidFill>
              </a:defRPr>
            </a:lvl1pPr>
          </a:lstStyle>
          <a:p>
            <a:pPr lvl="0"/>
            <a:endParaRPr lang="zh-CN" altLang="en-US" dirty="0"/>
          </a:p>
        </p:txBody>
      </p:sp>
      <p:pic>
        <p:nvPicPr>
          <p:cNvPr id="7" name="图片 6"/>
          <p:cNvPicPr>
            <a:picLocks noChangeAspect="1"/>
          </p:cNvPicPr>
          <p:nvPr userDrawn="1"/>
        </p:nvPicPr>
        <p:blipFill rotWithShape="1">
          <a:blip r:embed="rId4" cstate="print">
            <a:alphaModFix amt="20000"/>
            <a:duotone>
              <a:schemeClr val="accent4">
                <a:shade val="45000"/>
                <a:satMod val="135000"/>
              </a:schemeClr>
              <a:prstClr val="white"/>
            </a:duotone>
          </a:blip>
          <a:srcRect t="9831" b="36385"/>
          <a:stretch>
            <a:fillRect/>
          </a:stretch>
        </p:blipFill>
        <p:spPr>
          <a:xfrm>
            <a:off x="3167910" y="5807977"/>
            <a:ext cx="5184669" cy="384190"/>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封底-2">
    <p:bg>
      <p:bgPr>
        <a:solidFill>
          <a:schemeClr val="accent1"/>
        </a:solidFill>
        <a:effectLst/>
      </p:bgPr>
    </p:bg>
    <p:spTree>
      <p:nvGrpSpPr>
        <p:cNvPr id="1" name=""/>
        <p:cNvGrpSpPr/>
        <p:nvPr/>
      </p:nvGrpSpPr>
      <p:grpSpPr>
        <a:xfrm>
          <a:off x="0" y="0"/>
          <a:ext cx="0" cy="0"/>
          <a:chOff x="0" y="0"/>
          <a:chExt cx="0" cy="0"/>
        </a:xfrm>
      </p:grpSpPr>
      <p:pic>
        <p:nvPicPr>
          <p:cNvPr id="9" name="图片 8" descr="图片包含 建筑物&#10;&#10;自动生成的说明"/>
          <p:cNvPicPr>
            <a:picLocks noChangeAspect="1"/>
          </p:cNvPicPr>
          <p:nvPr userDrawn="1"/>
        </p:nvPicPr>
        <p:blipFill>
          <a:blip r:embed="rId2" cstate="print">
            <a:alphaModFix amt="2000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7640" y="2740373"/>
            <a:ext cx="11615769" cy="3739803"/>
          </a:xfrm>
          <a:prstGeom prst="rect">
            <a:avLst/>
          </a:prstGeom>
        </p:spPr>
      </p:pic>
      <p:cxnSp>
        <p:nvCxnSpPr>
          <p:cNvPr id="13" name="直接连接符 12"/>
          <p:cNvCxnSpPr/>
          <p:nvPr userDrawn="1"/>
        </p:nvCxnSpPr>
        <p:spPr>
          <a:xfrm>
            <a:off x="6919195" y="1406262"/>
            <a:ext cx="20764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6919195" y="3918386"/>
            <a:ext cx="20764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占位符 31"/>
          <p:cNvSpPr>
            <a:spLocks noGrp="1"/>
          </p:cNvSpPr>
          <p:nvPr>
            <p:ph type="body" sz="quarter" idx="11"/>
          </p:nvPr>
        </p:nvSpPr>
        <p:spPr>
          <a:xfrm>
            <a:off x="4756239" y="2358659"/>
            <a:ext cx="6691632" cy="565516"/>
          </a:xfrm>
          <a:prstGeom prst="rect">
            <a:avLst/>
          </a:prstGeom>
        </p:spPr>
        <p:txBody>
          <a:bodyPr anchor="ctr"/>
          <a:lstStyle>
            <a:lvl1pPr marL="0" indent="0" algn="ctr">
              <a:lnSpc>
                <a:spcPct val="100000"/>
              </a:lnSpc>
              <a:buNone/>
              <a:defRPr sz="5670" b="1" spc="567">
                <a:solidFill>
                  <a:schemeClr val="bg1"/>
                </a:solidFill>
              </a:defRPr>
            </a:lvl1pPr>
          </a:lstStyle>
          <a:p>
            <a:pPr lvl="0"/>
            <a:endParaRPr lang="zh-CN" altLang="en-US" dirty="0"/>
          </a:p>
        </p:txBody>
      </p:sp>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91411" y="1758222"/>
            <a:ext cx="2701448" cy="2203779"/>
          </a:xfrm>
          <a:prstGeom prst="rect">
            <a:avLst/>
          </a:prstGeom>
        </p:spPr>
      </p:pic>
      <p:pic>
        <p:nvPicPr>
          <p:cNvPr id="7" name="图片 6"/>
          <p:cNvPicPr>
            <a:picLocks noChangeAspect="1"/>
          </p:cNvPicPr>
          <p:nvPr userDrawn="1"/>
        </p:nvPicPr>
        <p:blipFill rotWithShape="1">
          <a:blip r:embed="rId4" cstate="print">
            <a:alphaModFix amt="20000"/>
            <a:duotone>
              <a:schemeClr val="accent4">
                <a:shade val="45000"/>
                <a:satMod val="135000"/>
              </a:schemeClr>
              <a:prstClr val="white"/>
            </a:duotone>
          </a:blip>
          <a:srcRect t="9831" b="36385"/>
          <a:stretch>
            <a:fillRect/>
          </a:stretch>
        </p:blipFill>
        <p:spPr>
          <a:xfrm>
            <a:off x="3167910" y="5807977"/>
            <a:ext cx="5184669" cy="384190"/>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封底-3">
    <p:bg>
      <p:bgPr>
        <a:solidFill>
          <a:schemeClr val="accent1"/>
        </a:solidFill>
        <a:effectLst/>
      </p:bgPr>
    </p:bg>
    <p:spTree>
      <p:nvGrpSpPr>
        <p:cNvPr id="1" name=""/>
        <p:cNvGrpSpPr/>
        <p:nvPr/>
      </p:nvGrpSpPr>
      <p:grpSpPr>
        <a:xfrm>
          <a:off x="0" y="0"/>
          <a:ext cx="0" cy="0"/>
          <a:chOff x="0" y="0"/>
          <a:chExt cx="0" cy="0"/>
        </a:xfrm>
      </p:grpSpPr>
      <p:sp>
        <p:nvSpPr>
          <p:cNvPr id="2" name="流程图: 离页连接符 1"/>
          <p:cNvSpPr/>
          <p:nvPr userDrawn="1"/>
        </p:nvSpPr>
        <p:spPr>
          <a:xfrm>
            <a:off x="3231053" y="1"/>
            <a:ext cx="5058383" cy="4932128"/>
          </a:xfrm>
          <a:prstGeom prst="flowChartOffpage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235"/>
            <a:endParaRPr lang="zh-CN" altLang="en-US" sz="1700">
              <a:solidFill>
                <a:srgbClr val="FFFFFF"/>
              </a:solidFill>
            </a:endParaRPr>
          </a:p>
        </p:txBody>
      </p:sp>
      <p:sp>
        <p:nvSpPr>
          <p:cNvPr id="20" name="文本占位符 31"/>
          <p:cNvSpPr>
            <a:spLocks noGrp="1"/>
          </p:cNvSpPr>
          <p:nvPr>
            <p:ph type="body" sz="quarter" idx="11"/>
          </p:nvPr>
        </p:nvSpPr>
        <p:spPr>
          <a:xfrm>
            <a:off x="2789949" y="2466064"/>
            <a:ext cx="5940591" cy="565516"/>
          </a:xfrm>
          <a:prstGeom prst="rect">
            <a:avLst/>
          </a:prstGeom>
        </p:spPr>
        <p:txBody>
          <a:bodyPr anchor="ctr"/>
          <a:lstStyle>
            <a:lvl1pPr marL="0" indent="0" algn="ctr">
              <a:lnSpc>
                <a:spcPct val="100000"/>
              </a:lnSpc>
              <a:buNone/>
              <a:defRPr sz="5100" b="1" spc="567">
                <a:solidFill>
                  <a:schemeClr val="accent1"/>
                </a:solidFill>
              </a:defRPr>
            </a:lvl1pPr>
          </a:lstStyle>
          <a:p>
            <a:pPr lvl="0"/>
            <a:endParaRPr lang="zh-CN" altLang="en-US" dirty="0"/>
          </a:p>
        </p:txBody>
      </p:sp>
      <p:pic>
        <p:nvPicPr>
          <p:cNvPr id="7" name="图片 6"/>
          <p:cNvPicPr>
            <a:picLocks noChangeAspect="1"/>
          </p:cNvPicPr>
          <p:nvPr userDrawn="1"/>
        </p:nvPicPr>
        <p:blipFill rotWithShape="1">
          <a:blip r:embed="rId2" cstate="print">
            <a:alphaModFix amt="20000"/>
            <a:duotone>
              <a:schemeClr val="accent4">
                <a:shade val="45000"/>
                <a:satMod val="135000"/>
              </a:schemeClr>
              <a:prstClr val="white"/>
            </a:duotone>
          </a:blip>
          <a:srcRect t="9831" b="36385"/>
          <a:stretch>
            <a:fillRect/>
          </a:stretch>
        </p:blipFill>
        <p:spPr>
          <a:xfrm>
            <a:off x="3167910" y="5807977"/>
            <a:ext cx="5184669" cy="384190"/>
          </a:xfrm>
          <a:prstGeom prst="rect">
            <a:avLst/>
          </a:prstGeom>
        </p:spPr>
      </p:pic>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33800" y="178585"/>
            <a:ext cx="2852889" cy="1999471"/>
          </a:xfrm>
          <a:prstGeom prst="rect">
            <a:avLst/>
          </a:prstGeom>
        </p:spPr>
      </p:pic>
      <p:sp>
        <p:nvSpPr>
          <p:cNvPr id="18" name="任意多边形: 形状 17"/>
          <p:cNvSpPr/>
          <p:nvPr userDrawn="1"/>
        </p:nvSpPr>
        <p:spPr>
          <a:xfrm>
            <a:off x="3231053" y="4151573"/>
            <a:ext cx="5058383" cy="1381116"/>
          </a:xfrm>
          <a:custGeom>
            <a:avLst/>
            <a:gdLst>
              <a:gd name="connsiteX0" fmla="*/ 0 w 5353229"/>
              <a:gd name="connsiteY0" fmla="*/ 0 h 1461642"/>
              <a:gd name="connsiteX1" fmla="*/ 2676615 w 5353229"/>
              <a:gd name="connsiteY1" fmla="*/ 1043939 h 1461642"/>
              <a:gd name="connsiteX2" fmla="*/ 5353229 w 5353229"/>
              <a:gd name="connsiteY2" fmla="*/ 0 h 1461642"/>
              <a:gd name="connsiteX3" fmla="*/ 5353229 w 5353229"/>
              <a:gd name="connsiteY3" fmla="*/ 417703 h 1461642"/>
              <a:gd name="connsiteX4" fmla="*/ 2676615 w 5353229"/>
              <a:gd name="connsiteY4" fmla="*/ 1461642 h 1461642"/>
              <a:gd name="connsiteX5" fmla="*/ 0 w 5353229"/>
              <a:gd name="connsiteY5" fmla="*/ 417703 h 146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3229" h="1461642">
                <a:moveTo>
                  <a:pt x="0" y="0"/>
                </a:moveTo>
                <a:lnTo>
                  <a:pt x="2676615" y="1043939"/>
                </a:lnTo>
                <a:lnTo>
                  <a:pt x="5353229" y="0"/>
                </a:lnTo>
                <a:lnTo>
                  <a:pt x="5353229" y="417703"/>
                </a:lnTo>
                <a:lnTo>
                  <a:pt x="2676615" y="1461642"/>
                </a:lnTo>
                <a:lnTo>
                  <a:pt x="0" y="41770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64235"/>
            <a:endParaRPr lang="zh-CN" altLang="en-US" sz="1700">
              <a:solidFill>
                <a:srgbClr val="FFFFFF"/>
              </a:solidFill>
            </a:endParaRPr>
          </a:p>
        </p:txBody>
      </p:sp>
      <p:pic>
        <p:nvPicPr>
          <p:cNvPr id="9" name="图片 8" descr="图片包含 建筑物&#10;&#10;自动生成的说明"/>
          <p:cNvPicPr>
            <a:picLocks noChangeAspect="1"/>
          </p:cNvPicPr>
          <p:nvPr userDrawn="1"/>
        </p:nvPicPr>
        <p:blipFill>
          <a:blip r:embed="rId4" cstate="print">
            <a:alphaModFix amt="2000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7640" y="2740373"/>
            <a:ext cx="11615769" cy="3739803"/>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a:t>
            </a:fld>
            <a:endParaRPr lang="zh-CN" altLang="en-US" dirty="0">
              <a:solidFill>
                <a:srgbClr val="000000">
                  <a:tint val="75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空白（lowpoly）">
    <p:spTree>
      <p:nvGrpSpPr>
        <p:cNvPr id="1" name=""/>
        <p:cNvGrpSpPr/>
        <p:nvPr/>
      </p:nvGrpSpPr>
      <p:grpSpPr>
        <a:xfrm>
          <a:off x="0" y="0"/>
          <a:ext cx="0" cy="0"/>
          <a:chOff x="0" y="0"/>
          <a:chExt cx="0" cy="0"/>
        </a:xfrm>
      </p:grpSpPr>
      <p:pic>
        <p:nvPicPr>
          <p:cNvPr id="5" name="图片 4" descr="图片包含 建筑物, 圆屋顶, 地板&#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41" y="0"/>
            <a:ext cx="11517607" cy="6480175"/>
          </a:xfrm>
          <a:prstGeom prst="rect">
            <a:avLst/>
          </a:prstGeom>
        </p:spPr>
      </p:pic>
      <p:sp>
        <p:nvSpPr>
          <p:cNvPr id="3" name="灯片编号占位符 2"/>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a:t>
            </a:fld>
            <a:endParaRPr lang="zh-CN" altLang="en-US" dirty="0">
              <a:solidFill>
                <a:srgbClr val="000000">
                  <a:tint val="75000"/>
                </a:srgb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48F63A3B-78C7-47BE-AE5E-E10140E0464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空白（lowpoly）">
    <p:spTree>
      <p:nvGrpSpPr>
        <p:cNvPr id="1" name=""/>
        <p:cNvGrpSpPr/>
        <p:nvPr/>
      </p:nvGrpSpPr>
      <p:grpSpPr>
        <a:xfrm>
          <a:off x="0" y="0"/>
          <a:ext cx="0" cy="0"/>
          <a:chOff x="0" y="0"/>
          <a:chExt cx="0" cy="0"/>
        </a:xfrm>
      </p:grpSpPr>
      <p:pic>
        <p:nvPicPr>
          <p:cNvPr id="5" name="图片 4" descr="图片包含 建筑物, 圆屋顶, 地板&#10;&#10;描述已自动生成"/>
          <p:cNvPicPr>
            <a:picLocks noChangeAspect="1"/>
          </p:cNvPicPr>
          <p:nvPr userDrawn="1"/>
        </p:nvPicPr>
        <p:blipFill>
          <a:blip r:embed="rId2" cstate="email"/>
          <a:stretch>
            <a:fillRect/>
          </a:stretch>
        </p:blipFill>
        <p:spPr>
          <a:xfrm>
            <a:off x="1442" y="1"/>
            <a:ext cx="11517607" cy="6480175"/>
          </a:xfrm>
          <a:prstGeom prst="rect">
            <a:avLst/>
          </a:prstGeom>
        </p:spPr>
      </p:pic>
      <p:sp>
        <p:nvSpPr>
          <p:cNvPr id="3" name="灯片编号占位符 2"/>
          <p:cNvSpPr>
            <a:spLocks noGrp="1"/>
          </p:cNvSpPr>
          <p:nvPr>
            <p:ph type="sldNum" sz="quarter" idx="10"/>
          </p:nvPr>
        </p:nvSpPr>
        <p:spPr/>
        <p:txBody>
          <a:bodyPr/>
          <a:lstStyle/>
          <a:p>
            <a:fld id="{6C53781C-E1F6-4315-A39D-61273F2E0596}" type="slidenum">
              <a:rPr lang="zh-CN" altLang="en-US" smtClean="0">
                <a:solidFill>
                  <a:prstClr val="black">
                    <a:tint val="75000"/>
                  </a:prstClr>
                </a:solidFill>
              </a:rPr>
              <a:t>‹#›</a:t>
            </a:fld>
            <a:endParaRPr lang="zh-CN" altLang="en-US" dirty="0">
              <a:solidFill>
                <a:prstClr val="black">
                  <a:tint val="75000"/>
                </a:prstClr>
              </a:solidFill>
            </a:endParaRPr>
          </a:p>
        </p:txBody>
      </p:sp>
      <p:sp>
        <p:nvSpPr>
          <p:cNvPr id="2" name="文本框 1"/>
          <p:cNvSpPr txBox="1"/>
          <p:nvPr userDrawn="1"/>
        </p:nvSpPr>
        <p:spPr>
          <a:xfrm>
            <a:off x="310510" y="446946"/>
            <a:ext cx="10885500" cy="615874"/>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864235" rtl="0" eaLnBrk="1" fontAlgn="auto" latinLnBrk="0" hangingPunct="1">
              <a:lnSpc>
                <a:spcPct val="100000"/>
              </a:lnSpc>
              <a:spcBef>
                <a:spcPts val="0"/>
              </a:spcBef>
              <a:spcAft>
                <a:spcPts val="0"/>
              </a:spcAft>
              <a:buClrTx/>
              <a:buSzTx/>
              <a:buFontTx/>
              <a:buNone/>
              <a:defRPr/>
            </a:pPr>
            <a:endParaRPr kumimoji="0" lang="zh-CN" altLang="en-US" sz="3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5813" y="1616075"/>
            <a:ext cx="9936162" cy="2695575"/>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785813" y="4337050"/>
            <a:ext cx="9936162" cy="14176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792163" y="1725613"/>
            <a:ext cx="4891087" cy="41116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5835650" y="1725613"/>
            <a:ext cx="4892675" cy="411162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93750" y="344488"/>
            <a:ext cx="9936163" cy="125253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793750" y="1589088"/>
            <a:ext cx="4873625" cy="77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793750" y="2366963"/>
            <a:ext cx="4873625" cy="348138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5832475" y="1589088"/>
            <a:ext cx="4897438" cy="77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5832475" y="2366963"/>
            <a:ext cx="4897438" cy="348138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4F419D-4016-48C1-A83B-7B958F3B7F1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5.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7.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8.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3.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5" cstate="print"/>
          <a:srcRect r="1346"/>
          <a:stretch>
            <a:fillRect/>
          </a:stretch>
        </p:blipFill>
        <p:spPr>
          <a:xfrm>
            <a:off x="488" y="323108"/>
            <a:ext cx="11520000" cy="388940"/>
          </a:xfrm>
          <a:prstGeom prst="rect">
            <a:avLst/>
          </a:prstGeom>
        </p:spPr>
      </p:pic>
      <p:sp>
        <p:nvSpPr>
          <p:cNvPr id="2" name="标题占位符 1"/>
          <p:cNvSpPr>
            <a:spLocks noGrp="1"/>
          </p:cNvSpPr>
          <p:nvPr>
            <p:ph type="title"/>
          </p:nvPr>
        </p:nvSpPr>
        <p:spPr>
          <a:xfrm>
            <a:off x="360244" y="0"/>
            <a:ext cx="10800000" cy="720000"/>
          </a:xfrm>
          <a:prstGeom prst="rect">
            <a:avLst/>
          </a:prstGeom>
          <a:ln>
            <a:noFill/>
          </a:ln>
        </p:spPr>
        <p:txBody>
          <a:bodyPr vert="horz" lIns="0" tIns="0" rIns="0" bIns="0" rtlCol="0" anchor="b" anchorCtr="0">
            <a:noAutofit/>
          </a:bodyPr>
          <a:lstStyle/>
          <a:p>
            <a:r>
              <a:rPr lang="zh-CN" altLang="en-US" dirty="0"/>
              <a:t>页面标题</a:t>
            </a:r>
          </a:p>
        </p:txBody>
      </p:sp>
      <p:sp>
        <p:nvSpPr>
          <p:cNvPr id="3" name="文本占位符 2"/>
          <p:cNvSpPr>
            <a:spLocks noGrp="1"/>
          </p:cNvSpPr>
          <p:nvPr>
            <p:ph type="body" idx="1"/>
          </p:nvPr>
        </p:nvSpPr>
        <p:spPr>
          <a:xfrm>
            <a:off x="360244" y="927100"/>
            <a:ext cx="10800000" cy="5040000"/>
          </a:xfrm>
          <a:prstGeom prst="rect">
            <a:avLst/>
          </a:prstGeom>
        </p:spPr>
        <p:txBody>
          <a:bodyPr vert="horz" lIns="90000" tIns="0" rIns="91440" bIns="0" rtlCol="0">
            <a:normAutofit/>
          </a:body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5" name="页脚占位符 4"/>
          <p:cNvSpPr>
            <a:spLocks noGrp="1"/>
          </p:cNvSpPr>
          <p:nvPr>
            <p:ph type="ftr" sz="quarter" idx="3"/>
          </p:nvPr>
        </p:nvSpPr>
        <p:spPr>
          <a:xfrm>
            <a:off x="2520244" y="5969925"/>
            <a:ext cx="6480000" cy="510250"/>
          </a:xfrm>
          <a:prstGeom prst="rect">
            <a:avLst/>
          </a:prstGeom>
        </p:spPr>
        <p:txBody>
          <a:bodyPr vert="horz" lIns="91440" tIns="45720" rIns="91440" bIns="45720" rtlCol="0" anchor="ctr"/>
          <a:lstStyle>
            <a:lvl1pPr algn="ctr">
              <a:defRPr sz="1800">
                <a:solidFill>
                  <a:schemeClr val="bg1"/>
                </a:solidFill>
              </a:defRPr>
            </a:lvl1pPr>
          </a:lstStyle>
          <a:p>
            <a:endParaRPr lang="en-US" dirty="0"/>
          </a:p>
        </p:txBody>
      </p:sp>
      <p:sp>
        <p:nvSpPr>
          <p:cNvPr id="6" name="灯片编号占位符 5"/>
          <p:cNvSpPr>
            <a:spLocks noGrp="1"/>
          </p:cNvSpPr>
          <p:nvPr>
            <p:ph type="sldNum" sz="quarter" idx="4"/>
          </p:nvPr>
        </p:nvSpPr>
        <p:spPr>
          <a:xfrm>
            <a:off x="360244" y="5969925"/>
            <a:ext cx="900000" cy="510250"/>
          </a:xfrm>
          <a:prstGeom prst="rect">
            <a:avLst/>
          </a:prstGeom>
        </p:spPr>
        <p:txBody>
          <a:bodyPr vert="horz" lIns="91440" tIns="45720" rIns="91440" bIns="45720" rtlCol="0" anchor="ctr"/>
          <a:lstStyle>
            <a:lvl1pPr algn="l">
              <a:defRPr sz="1600">
                <a:solidFill>
                  <a:schemeClr val="bg1"/>
                </a:solidFill>
              </a:defRPr>
            </a:lvl1pPr>
          </a:lstStyle>
          <a:p>
            <a:fld id="{48F63A3B-78C7-47BE-AE5E-E10140E04643}" type="slidenum">
              <a:rPr lang="en-US" smtClean="0"/>
              <a:t>‹#›</a:t>
            </a:fld>
            <a:endParaRPr lang="en-US" dirty="0"/>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2954" y="6020949"/>
            <a:ext cx="1533346" cy="4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115189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360680" indent="-360680" algn="just" defTabSz="1151890" rtl="0" eaLnBrk="1" latinLnBrk="0" hangingPunct="1">
        <a:lnSpc>
          <a:spcPct val="120000"/>
        </a:lnSpc>
        <a:spcBef>
          <a:spcPts val="0"/>
        </a:spcBef>
        <a:spcAft>
          <a:spcPts val="600"/>
        </a:spcAft>
        <a:buSzPct val="80000"/>
        <a:buFontTx/>
        <a:buBlip>
          <a:blip r:embed="rId7"/>
        </a:buBlip>
        <a:defRPr sz="2400" b="1" kern="1200">
          <a:solidFill>
            <a:schemeClr val="tx2"/>
          </a:solidFill>
          <a:latin typeface="+mn-lt"/>
          <a:ea typeface="+mn-ea"/>
          <a:cs typeface="+mn-cs"/>
        </a:defRPr>
      </a:lvl1pPr>
      <a:lvl2pPr marL="864235" indent="-288290" algn="just" defTabSz="1151890" rtl="0" eaLnBrk="1" latinLnBrk="0" hangingPunct="1">
        <a:lnSpc>
          <a:spcPct val="120000"/>
        </a:lnSpc>
        <a:spcBef>
          <a:spcPts val="0"/>
        </a:spcBef>
        <a:spcAft>
          <a:spcPts val="600"/>
        </a:spcAft>
        <a:buSzPct val="70000"/>
        <a:buFontTx/>
        <a:buBlip>
          <a:blip r:embed="rId7"/>
        </a:buBlip>
        <a:defRPr sz="2000" b="1" kern="1200">
          <a:solidFill>
            <a:schemeClr val="tx2"/>
          </a:solidFill>
          <a:latin typeface="+mn-lt"/>
          <a:ea typeface="+mn-ea"/>
          <a:cs typeface="+mn-cs"/>
        </a:defRPr>
      </a:lvl2pPr>
      <a:lvl3pPr marL="1440180" indent="-288290" algn="just" defTabSz="1151890" rtl="0" eaLnBrk="1" latinLnBrk="0" hangingPunct="1">
        <a:lnSpc>
          <a:spcPct val="120000"/>
        </a:lnSpc>
        <a:spcBef>
          <a:spcPts val="0"/>
        </a:spcBef>
        <a:spcAft>
          <a:spcPts val="600"/>
        </a:spcAft>
        <a:buSzPct val="60000"/>
        <a:buFontTx/>
        <a:buBlip>
          <a:blip r:embed="rId7"/>
        </a:buBlip>
        <a:defRPr sz="1800" b="1" kern="1200">
          <a:solidFill>
            <a:schemeClr val="tx2"/>
          </a:solidFill>
          <a:latin typeface="+mn-lt"/>
          <a:ea typeface="+mn-ea"/>
          <a:cs typeface="+mn-cs"/>
        </a:defRPr>
      </a:lvl3pPr>
      <a:lvl4pPr marL="2016125"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4pPr>
      <a:lvl5pPr marL="2592070"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5pPr>
      <a:lvl6pPr marL="316801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6pPr>
      <a:lvl7pPr marL="374396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7pPr>
      <a:lvl8pPr marL="431990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8pPr>
      <a:lvl9pPr marL="489585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9pPr>
    </p:bodyStyle>
    <p:otherStyle>
      <a:defPPr>
        <a:defRPr lang="zh-CN"/>
      </a:defPPr>
      <a:lvl1pPr marL="0" algn="l" defTabSz="1151890" rtl="0" eaLnBrk="1" latinLnBrk="0" hangingPunct="1">
        <a:defRPr sz="2270" kern="1200">
          <a:solidFill>
            <a:schemeClr val="tx1"/>
          </a:solidFill>
          <a:latin typeface="+mn-lt"/>
          <a:ea typeface="+mn-ea"/>
          <a:cs typeface="+mn-cs"/>
        </a:defRPr>
      </a:lvl1pPr>
      <a:lvl2pPr marL="575945" algn="l" defTabSz="1151890" rtl="0" eaLnBrk="1" latinLnBrk="0" hangingPunct="1">
        <a:defRPr sz="2270" kern="1200">
          <a:solidFill>
            <a:schemeClr val="tx1"/>
          </a:solidFill>
          <a:latin typeface="+mn-lt"/>
          <a:ea typeface="+mn-ea"/>
          <a:cs typeface="+mn-cs"/>
        </a:defRPr>
      </a:lvl2pPr>
      <a:lvl3pPr marL="1151890" algn="l" defTabSz="1151890" rtl="0" eaLnBrk="1" latinLnBrk="0" hangingPunct="1">
        <a:defRPr sz="2270" kern="1200">
          <a:solidFill>
            <a:schemeClr val="tx1"/>
          </a:solidFill>
          <a:latin typeface="+mn-lt"/>
          <a:ea typeface="+mn-ea"/>
          <a:cs typeface="+mn-cs"/>
        </a:defRPr>
      </a:lvl3pPr>
      <a:lvl4pPr marL="1727835" algn="l" defTabSz="1151890" rtl="0" eaLnBrk="1" latinLnBrk="0" hangingPunct="1">
        <a:defRPr sz="2270" kern="1200">
          <a:solidFill>
            <a:schemeClr val="tx1"/>
          </a:solidFill>
          <a:latin typeface="+mn-lt"/>
          <a:ea typeface="+mn-ea"/>
          <a:cs typeface="+mn-cs"/>
        </a:defRPr>
      </a:lvl4pPr>
      <a:lvl5pPr marL="2303780" algn="l" defTabSz="1151890" rtl="0" eaLnBrk="1" latinLnBrk="0" hangingPunct="1">
        <a:defRPr sz="2270" kern="1200">
          <a:solidFill>
            <a:schemeClr val="tx1"/>
          </a:solidFill>
          <a:latin typeface="+mn-lt"/>
          <a:ea typeface="+mn-ea"/>
          <a:cs typeface="+mn-cs"/>
        </a:defRPr>
      </a:lvl5pPr>
      <a:lvl6pPr marL="2880360" algn="l" defTabSz="1151890" rtl="0" eaLnBrk="1" latinLnBrk="0" hangingPunct="1">
        <a:defRPr sz="2270" kern="1200">
          <a:solidFill>
            <a:schemeClr val="tx1"/>
          </a:solidFill>
          <a:latin typeface="+mn-lt"/>
          <a:ea typeface="+mn-ea"/>
          <a:cs typeface="+mn-cs"/>
        </a:defRPr>
      </a:lvl6pPr>
      <a:lvl7pPr marL="3456305" algn="l" defTabSz="1151890" rtl="0" eaLnBrk="1" latinLnBrk="0" hangingPunct="1">
        <a:defRPr sz="2270" kern="1200">
          <a:solidFill>
            <a:schemeClr val="tx1"/>
          </a:solidFill>
          <a:latin typeface="+mn-lt"/>
          <a:ea typeface="+mn-ea"/>
          <a:cs typeface="+mn-cs"/>
        </a:defRPr>
      </a:lvl7pPr>
      <a:lvl8pPr marL="4032250" algn="l" defTabSz="1151890" rtl="0" eaLnBrk="1" latinLnBrk="0" hangingPunct="1">
        <a:defRPr sz="2270" kern="1200">
          <a:solidFill>
            <a:schemeClr val="tx1"/>
          </a:solidFill>
          <a:latin typeface="+mn-lt"/>
          <a:ea typeface="+mn-ea"/>
          <a:cs typeface="+mn-cs"/>
        </a:defRPr>
      </a:lvl8pPr>
      <a:lvl9pPr marL="4608195" algn="l" defTabSz="1151890" rtl="0" eaLnBrk="1" latinLnBrk="0" hangingPunct="1">
        <a:defRPr sz="227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92163" y="344488"/>
            <a:ext cx="9936162" cy="1252537"/>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792163" y="1725613"/>
            <a:ext cx="9936162" cy="4111625"/>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792163" y="6005513"/>
            <a:ext cx="2592387" cy="34607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816350" y="6005513"/>
            <a:ext cx="3887788" cy="3460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135938" y="6005513"/>
            <a:ext cx="2592387" cy="346075"/>
          </a:xfrm>
          <a:prstGeom prst="rect">
            <a:avLst/>
          </a:prstGeom>
        </p:spPr>
        <p:txBody>
          <a:bodyPr vert="horz" lIns="91440" tIns="45720" rIns="91440" bIns="45720" rtlCol="0" anchor="ctr"/>
          <a:lstStyle>
            <a:lvl1pPr algn="r">
              <a:defRPr sz="1200">
                <a:solidFill>
                  <a:schemeClr val="tx1">
                    <a:tint val="75000"/>
                  </a:schemeClr>
                </a:solidFill>
              </a:defRPr>
            </a:lvl1pPr>
          </a:lstStyle>
          <a:p>
            <a:fld id="{874F419D-4016-48C1-A83B-7B958F3B7F1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5" cstate="print"/>
          <a:srcRect r="1346"/>
          <a:stretch>
            <a:fillRect/>
          </a:stretch>
        </p:blipFill>
        <p:spPr>
          <a:xfrm>
            <a:off x="488" y="323108"/>
            <a:ext cx="11520000" cy="388940"/>
          </a:xfrm>
          <a:prstGeom prst="rect">
            <a:avLst/>
          </a:prstGeom>
        </p:spPr>
      </p:pic>
      <p:sp>
        <p:nvSpPr>
          <p:cNvPr id="2" name="标题占位符 1"/>
          <p:cNvSpPr>
            <a:spLocks noGrp="1"/>
          </p:cNvSpPr>
          <p:nvPr>
            <p:ph type="title"/>
          </p:nvPr>
        </p:nvSpPr>
        <p:spPr>
          <a:xfrm>
            <a:off x="360244" y="0"/>
            <a:ext cx="10800000" cy="720000"/>
          </a:xfrm>
          <a:prstGeom prst="rect">
            <a:avLst/>
          </a:prstGeom>
          <a:ln>
            <a:noFill/>
          </a:ln>
        </p:spPr>
        <p:txBody>
          <a:bodyPr vert="horz" lIns="0" tIns="0" rIns="0" bIns="0" rtlCol="0" anchor="b" anchorCtr="0">
            <a:noAutofit/>
          </a:bodyPr>
          <a:lstStyle/>
          <a:p>
            <a:r>
              <a:rPr lang="zh-CN" altLang="en-US" dirty="0"/>
              <a:t>页面标题</a:t>
            </a:r>
          </a:p>
        </p:txBody>
      </p:sp>
      <p:sp>
        <p:nvSpPr>
          <p:cNvPr id="3" name="文本占位符 2"/>
          <p:cNvSpPr>
            <a:spLocks noGrp="1"/>
          </p:cNvSpPr>
          <p:nvPr>
            <p:ph type="body" idx="1"/>
          </p:nvPr>
        </p:nvSpPr>
        <p:spPr>
          <a:xfrm>
            <a:off x="360244" y="927100"/>
            <a:ext cx="10800000" cy="5040000"/>
          </a:xfrm>
          <a:prstGeom prst="rect">
            <a:avLst/>
          </a:prstGeom>
        </p:spPr>
        <p:txBody>
          <a:bodyPr vert="horz" lIns="90000" tIns="0" rIns="91440" bIns="0" rtlCol="0">
            <a:normAutofit/>
          </a:body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5" name="页脚占位符 4"/>
          <p:cNvSpPr>
            <a:spLocks noGrp="1"/>
          </p:cNvSpPr>
          <p:nvPr>
            <p:ph type="ftr" sz="quarter" idx="3"/>
          </p:nvPr>
        </p:nvSpPr>
        <p:spPr>
          <a:xfrm>
            <a:off x="2520244" y="5969925"/>
            <a:ext cx="6480000" cy="510250"/>
          </a:xfrm>
          <a:prstGeom prst="rect">
            <a:avLst/>
          </a:prstGeom>
        </p:spPr>
        <p:txBody>
          <a:bodyPr vert="horz" lIns="91440" tIns="45720" rIns="91440" bIns="45720" rtlCol="0" anchor="ctr"/>
          <a:lstStyle>
            <a:lvl1pPr algn="ctr">
              <a:defRPr sz="1800">
                <a:solidFill>
                  <a:schemeClr val="bg1"/>
                </a:solidFill>
              </a:defRPr>
            </a:lvl1pPr>
          </a:lstStyle>
          <a:p>
            <a:endParaRPr lang="en-US" dirty="0"/>
          </a:p>
        </p:txBody>
      </p:sp>
      <p:sp>
        <p:nvSpPr>
          <p:cNvPr id="6" name="灯片编号占位符 5"/>
          <p:cNvSpPr>
            <a:spLocks noGrp="1"/>
          </p:cNvSpPr>
          <p:nvPr>
            <p:ph type="sldNum" sz="quarter" idx="4"/>
          </p:nvPr>
        </p:nvSpPr>
        <p:spPr>
          <a:xfrm>
            <a:off x="360244" y="5969925"/>
            <a:ext cx="900000" cy="510250"/>
          </a:xfrm>
          <a:prstGeom prst="rect">
            <a:avLst/>
          </a:prstGeom>
        </p:spPr>
        <p:txBody>
          <a:bodyPr vert="horz" lIns="91440" tIns="45720" rIns="91440" bIns="45720" rtlCol="0" anchor="ctr"/>
          <a:lstStyle>
            <a:lvl1pPr algn="l">
              <a:defRPr sz="1600">
                <a:solidFill>
                  <a:schemeClr val="bg1"/>
                </a:solidFill>
              </a:defRPr>
            </a:lvl1pPr>
          </a:lstStyle>
          <a:p>
            <a:fld id="{48F63A3B-78C7-47BE-AE5E-E10140E04643}" type="slidenum">
              <a:rPr lang="en-US" smtClean="0"/>
              <a:t>‹#›</a:t>
            </a:fld>
            <a:endParaRPr lang="en-US" dirty="0"/>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2954" y="6020949"/>
            <a:ext cx="1533346" cy="4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15189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360680" indent="-360680" algn="just" defTabSz="1151890" rtl="0" eaLnBrk="1" latinLnBrk="0" hangingPunct="1">
        <a:lnSpc>
          <a:spcPct val="120000"/>
        </a:lnSpc>
        <a:spcBef>
          <a:spcPts val="0"/>
        </a:spcBef>
        <a:spcAft>
          <a:spcPts val="600"/>
        </a:spcAft>
        <a:buSzPct val="80000"/>
        <a:buFontTx/>
        <a:buBlip>
          <a:blip r:embed="rId7"/>
        </a:buBlip>
        <a:defRPr sz="2400" b="1" kern="1200">
          <a:solidFill>
            <a:schemeClr val="tx2"/>
          </a:solidFill>
          <a:latin typeface="+mn-lt"/>
          <a:ea typeface="+mn-ea"/>
          <a:cs typeface="+mn-cs"/>
        </a:defRPr>
      </a:lvl1pPr>
      <a:lvl2pPr marL="864235" indent="-288290" algn="just" defTabSz="1151890" rtl="0" eaLnBrk="1" latinLnBrk="0" hangingPunct="1">
        <a:lnSpc>
          <a:spcPct val="120000"/>
        </a:lnSpc>
        <a:spcBef>
          <a:spcPts val="0"/>
        </a:spcBef>
        <a:spcAft>
          <a:spcPts val="600"/>
        </a:spcAft>
        <a:buSzPct val="70000"/>
        <a:buFontTx/>
        <a:buBlip>
          <a:blip r:embed="rId7"/>
        </a:buBlip>
        <a:defRPr sz="2000" b="1" kern="1200">
          <a:solidFill>
            <a:schemeClr val="tx2"/>
          </a:solidFill>
          <a:latin typeface="+mn-lt"/>
          <a:ea typeface="+mn-ea"/>
          <a:cs typeface="+mn-cs"/>
        </a:defRPr>
      </a:lvl2pPr>
      <a:lvl3pPr marL="1440180" indent="-288290" algn="just" defTabSz="1151890" rtl="0" eaLnBrk="1" latinLnBrk="0" hangingPunct="1">
        <a:lnSpc>
          <a:spcPct val="120000"/>
        </a:lnSpc>
        <a:spcBef>
          <a:spcPts val="0"/>
        </a:spcBef>
        <a:spcAft>
          <a:spcPts val="600"/>
        </a:spcAft>
        <a:buSzPct val="60000"/>
        <a:buFontTx/>
        <a:buBlip>
          <a:blip r:embed="rId7"/>
        </a:buBlip>
        <a:defRPr sz="1800" b="1" kern="1200">
          <a:solidFill>
            <a:schemeClr val="tx2"/>
          </a:solidFill>
          <a:latin typeface="+mn-lt"/>
          <a:ea typeface="+mn-ea"/>
          <a:cs typeface="+mn-cs"/>
        </a:defRPr>
      </a:lvl3pPr>
      <a:lvl4pPr marL="2016125"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4pPr>
      <a:lvl5pPr marL="2592070"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5pPr>
      <a:lvl6pPr marL="316801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6pPr>
      <a:lvl7pPr marL="374396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7pPr>
      <a:lvl8pPr marL="431990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8pPr>
      <a:lvl9pPr marL="489585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9pPr>
    </p:bodyStyle>
    <p:otherStyle>
      <a:defPPr>
        <a:defRPr lang="zh-CN"/>
      </a:defPPr>
      <a:lvl1pPr marL="0" algn="l" defTabSz="1151890" rtl="0" eaLnBrk="1" latinLnBrk="0" hangingPunct="1">
        <a:defRPr sz="2270" kern="1200">
          <a:solidFill>
            <a:schemeClr val="tx1"/>
          </a:solidFill>
          <a:latin typeface="+mn-lt"/>
          <a:ea typeface="+mn-ea"/>
          <a:cs typeface="+mn-cs"/>
        </a:defRPr>
      </a:lvl1pPr>
      <a:lvl2pPr marL="575945" algn="l" defTabSz="1151890" rtl="0" eaLnBrk="1" latinLnBrk="0" hangingPunct="1">
        <a:defRPr sz="2270" kern="1200">
          <a:solidFill>
            <a:schemeClr val="tx1"/>
          </a:solidFill>
          <a:latin typeface="+mn-lt"/>
          <a:ea typeface="+mn-ea"/>
          <a:cs typeface="+mn-cs"/>
        </a:defRPr>
      </a:lvl2pPr>
      <a:lvl3pPr marL="1151890" algn="l" defTabSz="1151890" rtl="0" eaLnBrk="1" latinLnBrk="0" hangingPunct="1">
        <a:defRPr sz="2270" kern="1200">
          <a:solidFill>
            <a:schemeClr val="tx1"/>
          </a:solidFill>
          <a:latin typeface="+mn-lt"/>
          <a:ea typeface="+mn-ea"/>
          <a:cs typeface="+mn-cs"/>
        </a:defRPr>
      </a:lvl3pPr>
      <a:lvl4pPr marL="1727835" algn="l" defTabSz="1151890" rtl="0" eaLnBrk="1" latinLnBrk="0" hangingPunct="1">
        <a:defRPr sz="2270" kern="1200">
          <a:solidFill>
            <a:schemeClr val="tx1"/>
          </a:solidFill>
          <a:latin typeface="+mn-lt"/>
          <a:ea typeface="+mn-ea"/>
          <a:cs typeface="+mn-cs"/>
        </a:defRPr>
      </a:lvl4pPr>
      <a:lvl5pPr marL="2303780" algn="l" defTabSz="1151890" rtl="0" eaLnBrk="1" latinLnBrk="0" hangingPunct="1">
        <a:defRPr sz="2270" kern="1200">
          <a:solidFill>
            <a:schemeClr val="tx1"/>
          </a:solidFill>
          <a:latin typeface="+mn-lt"/>
          <a:ea typeface="+mn-ea"/>
          <a:cs typeface="+mn-cs"/>
        </a:defRPr>
      </a:lvl5pPr>
      <a:lvl6pPr marL="2880360" algn="l" defTabSz="1151890" rtl="0" eaLnBrk="1" latinLnBrk="0" hangingPunct="1">
        <a:defRPr sz="2270" kern="1200">
          <a:solidFill>
            <a:schemeClr val="tx1"/>
          </a:solidFill>
          <a:latin typeface="+mn-lt"/>
          <a:ea typeface="+mn-ea"/>
          <a:cs typeface="+mn-cs"/>
        </a:defRPr>
      </a:lvl6pPr>
      <a:lvl7pPr marL="3456305" algn="l" defTabSz="1151890" rtl="0" eaLnBrk="1" latinLnBrk="0" hangingPunct="1">
        <a:defRPr sz="2270" kern="1200">
          <a:solidFill>
            <a:schemeClr val="tx1"/>
          </a:solidFill>
          <a:latin typeface="+mn-lt"/>
          <a:ea typeface="+mn-ea"/>
          <a:cs typeface="+mn-cs"/>
        </a:defRPr>
      </a:lvl7pPr>
      <a:lvl8pPr marL="4032250" algn="l" defTabSz="1151890" rtl="0" eaLnBrk="1" latinLnBrk="0" hangingPunct="1">
        <a:defRPr sz="2270" kern="1200">
          <a:solidFill>
            <a:schemeClr val="tx1"/>
          </a:solidFill>
          <a:latin typeface="+mn-lt"/>
          <a:ea typeface="+mn-ea"/>
          <a:cs typeface="+mn-cs"/>
        </a:defRPr>
      </a:lvl8pPr>
      <a:lvl9pPr marL="4608195" algn="l" defTabSz="1151890" rtl="0" eaLnBrk="1" latinLnBrk="0" hangingPunct="1">
        <a:defRPr sz="227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print"/>
          <a:srcRect r="1346"/>
          <a:stretch>
            <a:fillRect/>
          </a:stretch>
        </p:blipFill>
        <p:spPr>
          <a:xfrm>
            <a:off x="488" y="323108"/>
            <a:ext cx="11520000" cy="388940"/>
          </a:xfrm>
          <a:prstGeom prst="rect">
            <a:avLst/>
          </a:prstGeom>
        </p:spPr>
      </p:pic>
      <p:sp>
        <p:nvSpPr>
          <p:cNvPr id="2" name="标题占位符 1"/>
          <p:cNvSpPr>
            <a:spLocks noGrp="1"/>
          </p:cNvSpPr>
          <p:nvPr>
            <p:ph type="title"/>
          </p:nvPr>
        </p:nvSpPr>
        <p:spPr>
          <a:xfrm>
            <a:off x="360244" y="0"/>
            <a:ext cx="10800000" cy="720000"/>
          </a:xfrm>
          <a:prstGeom prst="rect">
            <a:avLst/>
          </a:prstGeom>
          <a:ln>
            <a:noFill/>
          </a:ln>
        </p:spPr>
        <p:txBody>
          <a:bodyPr vert="horz" lIns="0" tIns="0" rIns="0" bIns="0" rtlCol="0" anchor="b" anchorCtr="0">
            <a:noAutofit/>
          </a:bodyPr>
          <a:lstStyle/>
          <a:p>
            <a:r>
              <a:rPr lang="zh-CN" altLang="en-US" dirty="0"/>
              <a:t>页面标题</a:t>
            </a:r>
          </a:p>
        </p:txBody>
      </p:sp>
      <p:sp>
        <p:nvSpPr>
          <p:cNvPr id="3" name="文本占位符 2"/>
          <p:cNvSpPr>
            <a:spLocks noGrp="1"/>
          </p:cNvSpPr>
          <p:nvPr>
            <p:ph type="body" idx="1"/>
          </p:nvPr>
        </p:nvSpPr>
        <p:spPr>
          <a:xfrm>
            <a:off x="360244" y="927100"/>
            <a:ext cx="10800000" cy="5040000"/>
          </a:xfrm>
          <a:prstGeom prst="rect">
            <a:avLst/>
          </a:prstGeom>
        </p:spPr>
        <p:txBody>
          <a:bodyPr vert="horz" lIns="90000" tIns="0" rIns="91440" bIns="0" rtlCol="0">
            <a:normAutofit/>
          </a:body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5" name="页脚占位符 4"/>
          <p:cNvSpPr>
            <a:spLocks noGrp="1"/>
          </p:cNvSpPr>
          <p:nvPr>
            <p:ph type="ftr" sz="quarter" idx="3"/>
          </p:nvPr>
        </p:nvSpPr>
        <p:spPr>
          <a:xfrm>
            <a:off x="2520244" y="5969925"/>
            <a:ext cx="6480000" cy="510250"/>
          </a:xfrm>
          <a:prstGeom prst="rect">
            <a:avLst/>
          </a:prstGeom>
        </p:spPr>
        <p:txBody>
          <a:bodyPr vert="horz" lIns="91440" tIns="45720" rIns="91440" bIns="45720" rtlCol="0" anchor="ctr"/>
          <a:lstStyle>
            <a:lvl1pPr algn="ctr">
              <a:defRPr sz="1800">
                <a:solidFill>
                  <a:schemeClr val="bg1"/>
                </a:solidFill>
              </a:defRPr>
            </a:lvl1pPr>
          </a:lstStyle>
          <a:p>
            <a:endParaRPr lang="en-US" dirty="0"/>
          </a:p>
        </p:txBody>
      </p:sp>
      <p:sp>
        <p:nvSpPr>
          <p:cNvPr id="6" name="灯片编号占位符 5"/>
          <p:cNvSpPr>
            <a:spLocks noGrp="1"/>
          </p:cNvSpPr>
          <p:nvPr>
            <p:ph type="sldNum" sz="quarter" idx="4"/>
          </p:nvPr>
        </p:nvSpPr>
        <p:spPr>
          <a:xfrm>
            <a:off x="360244" y="5969925"/>
            <a:ext cx="900000" cy="510250"/>
          </a:xfrm>
          <a:prstGeom prst="rect">
            <a:avLst/>
          </a:prstGeom>
        </p:spPr>
        <p:txBody>
          <a:bodyPr vert="horz" lIns="91440" tIns="45720" rIns="91440" bIns="45720" rtlCol="0" anchor="ctr"/>
          <a:lstStyle>
            <a:lvl1pPr algn="l">
              <a:defRPr sz="1600">
                <a:solidFill>
                  <a:schemeClr val="bg1"/>
                </a:solidFill>
              </a:defRPr>
            </a:lvl1pPr>
          </a:lstStyle>
          <a:p>
            <a:fld id="{48F63A3B-78C7-47BE-AE5E-E10140E04643}" type="slidenum">
              <a:rPr lang="en-US" smtClean="0"/>
              <a:t>‹#›</a:t>
            </a:fld>
            <a:endParaRPr lang="en-US" dirty="0"/>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2954" y="6020949"/>
            <a:ext cx="1533346" cy="4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l" defTabSz="115189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360680" indent="-360680" algn="just" defTabSz="1151890" rtl="0" eaLnBrk="1" latinLnBrk="0" hangingPunct="1">
        <a:lnSpc>
          <a:spcPct val="120000"/>
        </a:lnSpc>
        <a:spcBef>
          <a:spcPts val="0"/>
        </a:spcBef>
        <a:spcAft>
          <a:spcPts val="600"/>
        </a:spcAft>
        <a:buSzPct val="80000"/>
        <a:buFontTx/>
        <a:buBlip>
          <a:blip r:embed="rId6"/>
        </a:buBlip>
        <a:defRPr sz="2400" b="1" kern="1200">
          <a:solidFill>
            <a:schemeClr val="tx2"/>
          </a:solidFill>
          <a:latin typeface="+mn-lt"/>
          <a:ea typeface="+mn-ea"/>
          <a:cs typeface="+mn-cs"/>
        </a:defRPr>
      </a:lvl1pPr>
      <a:lvl2pPr marL="864235" indent="-288290" algn="just" defTabSz="1151890" rtl="0" eaLnBrk="1" latinLnBrk="0" hangingPunct="1">
        <a:lnSpc>
          <a:spcPct val="120000"/>
        </a:lnSpc>
        <a:spcBef>
          <a:spcPts val="0"/>
        </a:spcBef>
        <a:spcAft>
          <a:spcPts val="600"/>
        </a:spcAft>
        <a:buSzPct val="70000"/>
        <a:buFontTx/>
        <a:buBlip>
          <a:blip r:embed="rId6"/>
        </a:buBlip>
        <a:defRPr sz="2000" b="1" kern="1200">
          <a:solidFill>
            <a:schemeClr val="tx2"/>
          </a:solidFill>
          <a:latin typeface="+mn-lt"/>
          <a:ea typeface="+mn-ea"/>
          <a:cs typeface="+mn-cs"/>
        </a:defRPr>
      </a:lvl2pPr>
      <a:lvl3pPr marL="1440180" indent="-288290" algn="just" defTabSz="1151890" rtl="0" eaLnBrk="1" latinLnBrk="0" hangingPunct="1">
        <a:lnSpc>
          <a:spcPct val="120000"/>
        </a:lnSpc>
        <a:spcBef>
          <a:spcPts val="0"/>
        </a:spcBef>
        <a:spcAft>
          <a:spcPts val="600"/>
        </a:spcAft>
        <a:buSzPct val="60000"/>
        <a:buFontTx/>
        <a:buBlip>
          <a:blip r:embed="rId6"/>
        </a:buBlip>
        <a:defRPr sz="1800" b="1" kern="1200">
          <a:solidFill>
            <a:schemeClr val="tx2"/>
          </a:solidFill>
          <a:latin typeface="+mn-lt"/>
          <a:ea typeface="+mn-ea"/>
          <a:cs typeface="+mn-cs"/>
        </a:defRPr>
      </a:lvl3pPr>
      <a:lvl4pPr marL="2016125"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4pPr>
      <a:lvl5pPr marL="2592070"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5pPr>
      <a:lvl6pPr marL="316801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6pPr>
      <a:lvl7pPr marL="374396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7pPr>
      <a:lvl8pPr marL="431990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8pPr>
      <a:lvl9pPr marL="489585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9pPr>
    </p:bodyStyle>
    <p:otherStyle>
      <a:defPPr>
        <a:defRPr lang="zh-CN"/>
      </a:defPPr>
      <a:lvl1pPr marL="0" algn="l" defTabSz="1151890" rtl="0" eaLnBrk="1" latinLnBrk="0" hangingPunct="1">
        <a:defRPr sz="2270" kern="1200">
          <a:solidFill>
            <a:schemeClr val="tx1"/>
          </a:solidFill>
          <a:latin typeface="+mn-lt"/>
          <a:ea typeface="+mn-ea"/>
          <a:cs typeface="+mn-cs"/>
        </a:defRPr>
      </a:lvl1pPr>
      <a:lvl2pPr marL="575945" algn="l" defTabSz="1151890" rtl="0" eaLnBrk="1" latinLnBrk="0" hangingPunct="1">
        <a:defRPr sz="2270" kern="1200">
          <a:solidFill>
            <a:schemeClr val="tx1"/>
          </a:solidFill>
          <a:latin typeface="+mn-lt"/>
          <a:ea typeface="+mn-ea"/>
          <a:cs typeface="+mn-cs"/>
        </a:defRPr>
      </a:lvl2pPr>
      <a:lvl3pPr marL="1151890" algn="l" defTabSz="1151890" rtl="0" eaLnBrk="1" latinLnBrk="0" hangingPunct="1">
        <a:defRPr sz="2270" kern="1200">
          <a:solidFill>
            <a:schemeClr val="tx1"/>
          </a:solidFill>
          <a:latin typeface="+mn-lt"/>
          <a:ea typeface="+mn-ea"/>
          <a:cs typeface="+mn-cs"/>
        </a:defRPr>
      </a:lvl3pPr>
      <a:lvl4pPr marL="1727835" algn="l" defTabSz="1151890" rtl="0" eaLnBrk="1" latinLnBrk="0" hangingPunct="1">
        <a:defRPr sz="2270" kern="1200">
          <a:solidFill>
            <a:schemeClr val="tx1"/>
          </a:solidFill>
          <a:latin typeface="+mn-lt"/>
          <a:ea typeface="+mn-ea"/>
          <a:cs typeface="+mn-cs"/>
        </a:defRPr>
      </a:lvl4pPr>
      <a:lvl5pPr marL="2303780" algn="l" defTabSz="1151890" rtl="0" eaLnBrk="1" latinLnBrk="0" hangingPunct="1">
        <a:defRPr sz="2270" kern="1200">
          <a:solidFill>
            <a:schemeClr val="tx1"/>
          </a:solidFill>
          <a:latin typeface="+mn-lt"/>
          <a:ea typeface="+mn-ea"/>
          <a:cs typeface="+mn-cs"/>
        </a:defRPr>
      </a:lvl5pPr>
      <a:lvl6pPr marL="2880360" algn="l" defTabSz="1151890" rtl="0" eaLnBrk="1" latinLnBrk="0" hangingPunct="1">
        <a:defRPr sz="2270" kern="1200">
          <a:solidFill>
            <a:schemeClr val="tx1"/>
          </a:solidFill>
          <a:latin typeface="+mn-lt"/>
          <a:ea typeface="+mn-ea"/>
          <a:cs typeface="+mn-cs"/>
        </a:defRPr>
      </a:lvl6pPr>
      <a:lvl7pPr marL="3456305" algn="l" defTabSz="1151890" rtl="0" eaLnBrk="1" latinLnBrk="0" hangingPunct="1">
        <a:defRPr sz="2270" kern="1200">
          <a:solidFill>
            <a:schemeClr val="tx1"/>
          </a:solidFill>
          <a:latin typeface="+mn-lt"/>
          <a:ea typeface="+mn-ea"/>
          <a:cs typeface="+mn-cs"/>
        </a:defRPr>
      </a:lvl7pPr>
      <a:lvl8pPr marL="4032250" algn="l" defTabSz="1151890" rtl="0" eaLnBrk="1" latinLnBrk="0" hangingPunct="1">
        <a:defRPr sz="2270" kern="1200">
          <a:solidFill>
            <a:schemeClr val="tx1"/>
          </a:solidFill>
          <a:latin typeface="+mn-lt"/>
          <a:ea typeface="+mn-ea"/>
          <a:cs typeface="+mn-cs"/>
        </a:defRPr>
      </a:lvl8pPr>
      <a:lvl9pPr marL="4608195" algn="l" defTabSz="1151890" rtl="0" eaLnBrk="1" latinLnBrk="0" hangingPunct="1">
        <a:defRPr sz="227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body" idx="1"/>
          </p:nvPr>
        </p:nvSpPr>
        <p:spPr bwMode="auto">
          <a:xfrm>
            <a:off x="590026" y="1063529"/>
            <a:ext cx="10368439" cy="4786629"/>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p:txBody>
      </p:sp>
      <p:pic>
        <p:nvPicPr>
          <p:cNvPr id="1027" name="Picture 8" descr="红色系校徽标准版"/>
          <p:cNvPicPr>
            <a:picLocks noChangeAspect="1" noChangeArrowheads="1"/>
          </p:cNvPicPr>
          <p:nvPr/>
        </p:nvPicPr>
        <p:blipFill>
          <a:blip r:embed="rId15" cstate="print"/>
          <a:srcRect/>
          <a:stretch>
            <a:fillRect/>
          </a:stretch>
        </p:blipFill>
        <p:spPr bwMode="auto">
          <a:xfrm>
            <a:off x="226010" y="144004"/>
            <a:ext cx="952040" cy="71401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dt="0"/>
  <p:txStyles>
    <p:titleStyle>
      <a:lvl1pPr algn="ctr" rtl="0" eaLnBrk="0" fontAlgn="base" hangingPunct="0">
        <a:spcBef>
          <a:spcPct val="0"/>
        </a:spcBef>
        <a:spcAft>
          <a:spcPct val="0"/>
        </a:spcAft>
        <a:defRPr sz="3025" b="1">
          <a:solidFill>
            <a:srgbClr val="002060"/>
          </a:solidFill>
          <a:latin typeface="+mj-lt"/>
          <a:ea typeface="+mj-ea"/>
          <a:cs typeface="+mj-cs"/>
        </a:defRPr>
      </a:lvl1pPr>
      <a:lvl2pPr algn="ctr" rtl="0" eaLnBrk="0" fontAlgn="base" hangingPunct="0">
        <a:spcBef>
          <a:spcPct val="0"/>
        </a:spcBef>
        <a:spcAft>
          <a:spcPct val="0"/>
        </a:spcAft>
        <a:defRPr sz="3025" b="1">
          <a:solidFill>
            <a:srgbClr val="002060"/>
          </a:solidFill>
          <a:latin typeface="黑体" panose="02010609060101010101" pitchFamily="2" charset="-122"/>
          <a:ea typeface="黑体" panose="02010609060101010101" pitchFamily="2" charset="-122"/>
        </a:defRPr>
      </a:lvl2pPr>
      <a:lvl3pPr algn="ctr" rtl="0" eaLnBrk="0" fontAlgn="base" hangingPunct="0">
        <a:spcBef>
          <a:spcPct val="0"/>
        </a:spcBef>
        <a:spcAft>
          <a:spcPct val="0"/>
        </a:spcAft>
        <a:defRPr sz="3025" b="1">
          <a:solidFill>
            <a:srgbClr val="002060"/>
          </a:solidFill>
          <a:latin typeface="黑体" panose="02010609060101010101" pitchFamily="2" charset="-122"/>
          <a:ea typeface="黑体" panose="02010609060101010101" pitchFamily="2" charset="-122"/>
        </a:defRPr>
      </a:lvl3pPr>
      <a:lvl4pPr algn="ctr" rtl="0" eaLnBrk="0" fontAlgn="base" hangingPunct="0">
        <a:spcBef>
          <a:spcPct val="0"/>
        </a:spcBef>
        <a:spcAft>
          <a:spcPct val="0"/>
        </a:spcAft>
        <a:defRPr sz="3025" b="1">
          <a:solidFill>
            <a:srgbClr val="002060"/>
          </a:solidFill>
          <a:latin typeface="黑体" panose="02010609060101010101" pitchFamily="2" charset="-122"/>
          <a:ea typeface="黑体" panose="02010609060101010101" pitchFamily="2" charset="-122"/>
        </a:defRPr>
      </a:lvl4pPr>
      <a:lvl5pPr algn="ctr" rtl="0" eaLnBrk="0" fontAlgn="base" hangingPunct="0">
        <a:spcBef>
          <a:spcPct val="0"/>
        </a:spcBef>
        <a:spcAft>
          <a:spcPct val="0"/>
        </a:spcAft>
        <a:defRPr sz="3025" b="1">
          <a:solidFill>
            <a:srgbClr val="002060"/>
          </a:solidFill>
          <a:latin typeface="黑体" panose="02010609060101010101" pitchFamily="2" charset="-122"/>
          <a:ea typeface="黑体" panose="02010609060101010101" pitchFamily="2" charset="-122"/>
        </a:defRPr>
      </a:lvl5pPr>
      <a:lvl6pPr marL="431800" algn="ctr" rtl="0" eaLnBrk="0" fontAlgn="base" hangingPunct="0">
        <a:spcBef>
          <a:spcPct val="0"/>
        </a:spcBef>
        <a:spcAft>
          <a:spcPct val="0"/>
        </a:spcAft>
        <a:defRPr sz="3025" b="1">
          <a:solidFill>
            <a:srgbClr val="002060"/>
          </a:solidFill>
          <a:latin typeface="黑体" panose="02010609060101010101" pitchFamily="2" charset="-122"/>
          <a:ea typeface="黑体" panose="02010609060101010101" pitchFamily="2" charset="-122"/>
        </a:defRPr>
      </a:lvl6pPr>
      <a:lvl7pPr marL="864235" algn="ctr" rtl="0" eaLnBrk="0" fontAlgn="base" hangingPunct="0">
        <a:spcBef>
          <a:spcPct val="0"/>
        </a:spcBef>
        <a:spcAft>
          <a:spcPct val="0"/>
        </a:spcAft>
        <a:defRPr sz="3025" b="1">
          <a:solidFill>
            <a:srgbClr val="002060"/>
          </a:solidFill>
          <a:latin typeface="黑体" panose="02010609060101010101" pitchFamily="2" charset="-122"/>
          <a:ea typeface="黑体" panose="02010609060101010101" pitchFamily="2" charset="-122"/>
        </a:defRPr>
      </a:lvl7pPr>
      <a:lvl8pPr marL="1296035" algn="ctr" rtl="0" eaLnBrk="0" fontAlgn="base" hangingPunct="0">
        <a:spcBef>
          <a:spcPct val="0"/>
        </a:spcBef>
        <a:spcAft>
          <a:spcPct val="0"/>
        </a:spcAft>
        <a:defRPr sz="3025" b="1">
          <a:solidFill>
            <a:srgbClr val="002060"/>
          </a:solidFill>
          <a:latin typeface="黑体" panose="02010609060101010101" pitchFamily="2" charset="-122"/>
          <a:ea typeface="黑体" panose="02010609060101010101" pitchFamily="2" charset="-122"/>
        </a:defRPr>
      </a:lvl8pPr>
      <a:lvl9pPr marL="1727835" algn="ctr" rtl="0" eaLnBrk="0" fontAlgn="base" hangingPunct="0">
        <a:spcBef>
          <a:spcPct val="0"/>
        </a:spcBef>
        <a:spcAft>
          <a:spcPct val="0"/>
        </a:spcAft>
        <a:defRPr sz="3025" b="1">
          <a:solidFill>
            <a:srgbClr val="002060"/>
          </a:solidFill>
          <a:latin typeface="黑体" panose="02010609060101010101" pitchFamily="2" charset="-122"/>
          <a:ea typeface="黑体" panose="02010609060101010101" pitchFamily="2" charset="-122"/>
        </a:defRPr>
      </a:lvl9pPr>
    </p:titleStyle>
    <p:bodyStyle>
      <a:lvl1pPr marL="424815" indent="-424815" algn="l" rtl="0" eaLnBrk="0" fontAlgn="base" hangingPunct="0">
        <a:lnSpc>
          <a:spcPct val="110000"/>
        </a:lnSpc>
        <a:spcBef>
          <a:spcPct val="20000"/>
        </a:spcBef>
        <a:spcAft>
          <a:spcPct val="0"/>
        </a:spcAft>
        <a:buSzPct val="120000"/>
        <a:buBlip>
          <a:blip r:embed="rId16"/>
        </a:buBlip>
        <a:defRPr sz="2645">
          <a:solidFill>
            <a:srgbClr val="133984"/>
          </a:solidFill>
          <a:latin typeface="+mn-lt"/>
          <a:ea typeface="+mn-ea"/>
          <a:cs typeface="+mn-cs"/>
        </a:defRPr>
      </a:lvl1pPr>
      <a:lvl2pPr marL="864235" indent="-269875" algn="l" rtl="0" eaLnBrk="0" fontAlgn="base" hangingPunct="0">
        <a:lnSpc>
          <a:spcPct val="110000"/>
        </a:lnSpc>
        <a:spcBef>
          <a:spcPct val="20000"/>
        </a:spcBef>
        <a:spcAft>
          <a:spcPct val="0"/>
        </a:spcAft>
        <a:buClr>
          <a:srgbClr val="000066"/>
        </a:buClr>
        <a:buChar char="•"/>
        <a:defRPr sz="2270">
          <a:solidFill>
            <a:srgbClr val="133984"/>
          </a:solidFill>
          <a:latin typeface="+mn-lt"/>
          <a:ea typeface="+mn-ea"/>
        </a:defRPr>
      </a:lvl2pPr>
      <a:lvl3pPr marL="1249680" indent="-215900" algn="l" rtl="0" eaLnBrk="0" fontAlgn="base" hangingPunct="0">
        <a:spcBef>
          <a:spcPct val="20000"/>
        </a:spcBef>
        <a:spcAft>
          <a:spcPct val="0"/>
        </a:spcAft>
        <a:buChar char="•"/>
        <a:defRPr sz="2270">
          <a:solidFill>
            <a:schemeClr val="tx1"/>
          </a:solidFill>
          <a:latin typeface="Arial" panose="020B0604020202020204" pitchFamily="34" charset="0"/>
          <a:ea typeface="宋体" panose="02010600030101010101" pitchFamily="2" charset="-122"/>
        </a:defRPr>
      </a:lvl3pPr>
      <a:lvl4pPr marL="1635125" indent="-215900" algn="l" rtl="0" eaLnBrk="0" fontAlgn="base" hangingPunct="0">
        <a:spcBef>
          <a:spcPct val="20000"/>
        </a:spcBef>
        <a:spcAft>
          <a:spcPct val="0"/>
        </a:spcAft>
        <a:buChar char="–"/>
        <a:defRPr sz="1890">
          <a:solidFill>
            <a:schemeClr val="tx1"/>
          </a:solidFill>
          <a:latin typeface="Arial" panose="020B0604020202020204" pitchFamily="34" charset="0"/>
          <a:ea typeface="宋体" panose="02010600030101010101" pitchFamily="2" charset="-122"/>
        </a:defRPr>
      </a:lvl4pPr>
      <a:lvl5pPr marL="2020570" indent="-215900" algn="l" rtl="0" eaLnBrk="0" fontAlgn="base" hangingPunct="0">
        <a:spcBef>
          <a:spcPct val="20000"/>
        </a:spcBef>
        <a:spcAft>
          <a:spcPct val="0"/>
        </a:spcAft>
        <a:buChar char="»"/>
        <a:defRPr sz="1890">
          <a:solidFill>
            <a:schemeClr val="tx1"/>
          </a:solidFill>
          <a:latin typeface="Arial" panose="020B0604020202020204" pitchFamily="34" charset="0"/>
          <a:ea typeface="宋体" panose="02010600030101010101" pitchFamily="2" charset="-122"/>
        </a:defRPr>
      </a:lvl5pPr>
      <a:lvl6pPr marL="2452370" indent="-215900" algn="l" rtl="0" eaLnBrk="0" fontAlgn="base" hangingPunct="0">
        <a:spcBef>
          <a:spcPct val="20000"/>
        </a:spcBef>
        <a:spcAft>
          <a:spcPct val="0"/>
        </a:spcAft>
        <a:buChar char="»"/>
        <a:defRPr sz="1890">
          <a:solidFill>
            <a:schemeClr val="tx1"/>
          </a:solidFill>
          <a:latin typeface="Arial" panose="020B0604020202020204" pitchFamily="34" charset="0"/>
          <a:ea typeface="宋体" panose="02010600030101010101" pitchFamily="2" charset="-122"/>
        </a:defRPr>
      </a:lvl6pPr>
      <a:lvl7pPr marL="2884805" indent="-215900" algn="l" rtl="0" eaLnBrk="0" fontAlgn="base" hangingPunct="0">
        <a:spcBef>
          <a:spcPct val="20000"/>
        </a:spcBef>
        <a:spcAft>
          <a:spcPct val="0"/>
        </a:spcAft>
        <a:buChar char="»"/>
        <a:defRPr sz="1890">
          <a:solidFill>
            <a:schemeClr val="tx1"/>
          </a:solidFill>
          <a:latin typeface="Arial" panose="020B0604020202020204" pitchFamily="34" charset="0"/>
          <a:ea typeface="宋体" panose="02010600030101010101" pitchFamily="2" charset="-122"/>
        </a:defRPr>
      </a:lvl7pPr>
      <a:lvl8pPr marL="3316605" indent="-215900" algn="l" rtl="0" eaLnBrk="0" fontAlgn="base" hangingPunct="0">
        <a:spcBef>
          <a:spcPct val="20000"/>
        </a:spcBef>
        <a:spcAft>
          <a:spcPct val="0"/>
        </a:spcAft>
        <a:buChar char="»"/>
        <a:defRPr sz="1890">
          <a:solidFill>
            <a:schemeClr val="tx1"/>
          </a:solidFill>
          <a:latin typeface="Arial" panose="020B0604020202020204" pitchFamily="34" charset="0"/>
          <a:ea typeface="宋体" panose="02010600030101010101" pitchFamily="2" charset="-122"/>
        </a:defRPr>
      </a:lvl8pPr>
      <a:lvl9pPr marL="3748405" indent="-215900" algn="l" rtl="0" eaLnBrk="0" fontAlgn="base" hangingPunct="0">
        <a:spcBef>
          <a:spcPct val="20000"/>
        </a:spcBef>
        <a:spcAft>
          <a:spcPct val="0"/>
        </a:spcAft>
        <a:buChar char="»"/>
        <a:defRPr sz="1890">
          <a:solidFill>
            <a:schemeClr val="tx1"/>
          </a:solidFill>
          <a:latin typeface="Arial" panose="020B0604020202020204" pitchFamily="34" charset="0"/>
          <a:ea typeface="宋体" panose="02010600030101010101" pitchFamily="2" charset="-122"/>
        </a:defRPr>
      </a:lvl9pPr>
    </p:bodyStyle>
    <p:otherStyle>
      <a:defPPr>
        <a:defRPr lang="zh-CN"/>
      </a:defPPr>
      <a:lvl1pPr marL="0" algn="l" defTabSz="864235" rtl="0" eaLnBrk="1" latinLnBrk="0" hangingPunct="1">
        <a:defRPr sz="1700" kern="1200">
          <a:solidFill>
            <a:schemeClr val="tx1"/>
          </a:solidFill>
          <a:latin typeface="+mn-lt"/>
          <a:ea typeface="+mn-ea"/>
          <a:cs typeface="+mn-cs"/>
        </a:defRPr>
      </a:lvl1pPr>
      <a:lvl2pPr marL="431800" algn="l" defTabSz="864235" rtl="0" eaLnBrk="1" latinLnBrk="0" hangingPunct="1">
        <a:defRPr sz="1700" kern="1200">
          <a:solidFill>
            <a:schemeClr val="tx1"/>
          </a:solidFill>
          <a:latin typeface="+mn-lt"/>
          <a:ea typeface="+mn-ea"/>
          <a:cs typeface="+mn-cs"/>
        </a:defRPr>
      </a:lvl2pPr>
      <a:lvl3pPr marL="864235" algn="l" defTabSz="864235" rtl="0" eaLnBrk="1" latinLnBrk="0" hangingPunct="1">
        <a:defRPr sz="1700" kern="1200">
          <a:solidFill>
            <a:schemeClr val="tx1"/>
          </a:solidFill>
          <a:latin typeface="+mn-lt"/>
          <a:ea typeface="+mn-ea"/>
          <a:cs typeface="+mn-cs"/>
        </a:defRPr>
      </a:lvl3pPr>
      <a:lvl4pPr marL="1296035" algn="l" defTabSz="864235" rtl="0" eaLnBrk="1" latinLnBrk="0" hangingPunct="1">
        <a:defRPr sz="1700" kern="1200">
          <a:solidFill>
            <a:schemeClr val="tx1"/>
          </a:solidFill>
          <a:latin typeface="+mn-lt"/>
          <a:ea typeface="+mn-ea"/>
          <a:cs typeface="+mn-cs"/>
        </a:defRPr>
      </a:lvl4pPr>
      <a:lvl5pPr marL="1727835" algn="l" defTabSz="864235" rtl="0" eaLnBrk="1" latinLnBrk="0" hangingPunct="1">
        <a:defRPr sz="1700" kern="1200">
          <a:solidFill>
            <a:schemeClr val="tx1"/>
          </a:solidFill>
          <a:latin typeface="+mn-lt"/>
          <a:ea typeface="+mn-ea"/>
          <a:cs typeface="+mn-cs"/>
        </a:defRPr>
      </a:lvl5pPr>
      <a:lvl6pPr marL="2160270" algn="l" defTabSz="864235" rtl="0" eaLnBrk="1" latinLnBrk="0" hangingPunct="1">
        <a:defRPr sz="1700" kern="1200">
          <a:solidFill>
            <a:schemeClr val="tx1"/>
          </a:solidFill>
          <a:latin typeface="+mn-lt"/>
          <a:ea typeface="+mn-ea"/>
          <a:cs typeface="+mn-cs"/>
        </a:defRPr>
      </a:lvl6pPr>
      <a:lvl7pPr marL="2592070" algn="l" defTabSz="864235" rtl="0" eaLnBrk="1" latinLnBrk="0" hangingPunct="1">
        <a:defRPr sz="1700" kern="1200">
          <a:solidFill>
            <a:schemeClr val="tx1"/>
          </a:solidFill>
          <a:latin typeface="+mn-lt"/>
          <a:ea typeface="+mn-ea"/>
          <a:cs typeface="+mn-cs"/>
        </a:defRPr>
      </a:lvl7pPr>
      <a:lvl8pPr marL="3023870" algn="l" defTabSz="864235" rtl="0" eaLnBrk="1" latinLnBrk="0" hangingPunct="1">
        <a:defRPr sz="1700" kern="1200">
          <a:solidFill>
            <a:schemeClr val="tx1"/>
          </a:solidFill>
          <a:latin typeface="+mn-lt"/>
          <a:ea typeface="+mn-ea"/>
          <a:cs typeface="+mn-cs"/>
        </a:defRPr>
      </a:lvl8pPr>
      <a:lvl9pPr marL="3456305" algn="l" defTabSz="864235"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5" cstate="print"/>
          <a:srcRect r="1346"/>
          <a:stretch>
            <a:fillRect/>
          </a:stretch>
        </p:blipFill>
        <p:spPr>
          <a:xfrm>
            <a:off x="488" y="323109"/>
            <a:ext cx="11520000" cy="388940"/>
          </a:xfrm>
          <a:prstGeom prst="rect">
            <a:avLst/>
          </a:prstGeom>
        </p:spPr>
      </p:pic>
      <p:sp>
        <p:nvSpPr>
          <p:cNvPr id="2" name="标题占位符 1"/>
          <p:cNvSpPr>
            <a:spLocks noGrp="1"/>
          </p:cNvSpPr>
          <p:nvPr>
            <p:ph type="title"/>
          </p:nvPr>
        </p:nvSpPr>
        <p:spPr>
          <a:xfrm>
            <a:off x="360244" y="0"/>
            <a:ext cx="10800000" cy="720000"/>
          </a:xfrm>
          <a:prstGeom prst="rect">
            <a:avLst/>
          </a:prstGeom>
          <a:ln>
            <a:noFill/>
          </a:ln>
        </p:spPr>
        <p:txBody>
          <a:bodyPr vert="horz" lIns="0" tIns="0" rIns="0" bIns="0" rtlCol="0" anchor="b" anchorCtr="0">
            <a:noAutofit/>
          </a:bodyPr>
          <a:lstStyle/>
          <a:p>
            <a:r>
              <a:rPr lang="zh-CN" altLang="en-US" dirty="0"/>
              <a:t>页面标题</a:t>
            </a:r>
          </a:p>
        </p:txBody>
      </p:sp>
      <p:sp>
        <p:nvSpPr>
          <p:cNvPr id="3" name="文本占位符 2"/>
          <p:cNvSpPr>
            <a:spLocks noGrp="1"/>
          </p:cNvSpPr>
          <p:nvPr>
            <p:ph type="body" idx="1"/>
          </p:nvPr>
        </p:nvSpPr>
        <p:spPr>
          <a:xfrm>
            <a:off x="360244" y="927100"/>
            <a:ext cx="10800000" cy="5040000"/>
          </a:xfrm>
          <a:prstGeom prst="rect">
            <a:avLst/>
          </a:prstGeom>
        </p:spPr>
        <p:txBody>
          <a:bodyPr vert="horz" lIns="90000" tIns="0" rIns="91440" bIns="0" rtlCol="0">
            <a:normAutofit/>
          </a:body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5" name="页脚占位符 4"/>
          <p:cNvSpPr>
            <a:spLocks noGrp="1"/>
          </p:cNvSpPr>
          <p:nvPr>
            <p:ph type="ftr" sz="quarter" idx="3"/>
          </p:nvPr>
        </p:nvSpPr>
        <p:spPr>
          <a:xfrm>
            <a:off x="2520245" y="5969925"/>
            <a:ext cx="6480000" cy="510250"/>
          </a:xfrm>
          <a:prstGeom prst="rect">
            <a:avLst/>
          </a:prstGeom>
        </p:spPr>
        <p:txBody>
          <a:bodyPr vert="horz" lIns="91440" tIns="45720" rIns="91440" bIns="45720" rtlCol="0" anchor="ctr"/>
          <a:lstStyle>
            <a:lvl1pPr algn="ctr">
              <a:defRPr sz="1800">
                <a:solidFill>
                  <a:schemeClr val="bg1"/>
                </a:solidFill>
              </a:defRPr>
            </a:lvl1pPr>
          </a:lstStyle>
          <a:p>
            <a:endParaRPr lang="en-US" dirty="0"/>
          </a:p>
        </p:txBody>
      </p:sp>
      <p:sp>
        <p:nvSpPr>
          <p:cNvPr id="6" name="灯片编号占位符 5"/>
          <p:cNvSpPr>
            <a:spLocks noGrp="1"/>
          </p:cNvSpPr>
          <p:nvPr>
            <p:ph type="sldNum" sz="quarter" idx="4"/>
          </p:nvPr>
        </p:nvSpPr>
        <p:spPr>
          <a:xfrm>
            <a:off x="360244" y="5969925"/>
            <a:ext cx="900000" cy="510250"/>
          </a:xfrm>
          <a:prstGeom prst="rect">
            <a:avLst/>
          </a:prstGeom>
        </p:spPr>
        <p:txBody>
          <a:bodyPr vert="horz" lIns="91440" tIns="45720" rIns="91440" bIns="45720" rtlCol="0" anchor="ctr"/>
          <a:lstStyle>
            <a:lvl1pPr algn="l">
              <a:defRPr sz="1600">
                <a:solidFill>
                  <a:schemeClr val="bg1"/>
                </a:solidFill>
              </a:defRPr>
            </a:lvl1pPr>
          </a:lstStyle>
          <a:p>
            <a:fld id="{48F63A3B-78C7-47BE-AE5E-E10140E04643}" type="slidenum">
              <a:rPr lang="en-US" smtClean="0"/>
              <a:t>‹#›</a:t>
            </a:fld>
            <a:endParaRPr lang="en-US" dirty="0"/>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2954" y="6020949"/>
            <a:ext cx="1533346" cy="4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9" r:id="rId3"/>
  </p:sldLayoutIdLst>
  <p:hf hdr="0" ftr="0" dt="0"/>
  <p:txStyles>
    <p:titleStyle>
      <a:lvl1pPr algn="l" defTabSz="115189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360045" indent="-360045" algn="just" defTabSz="1151890" rtl="0" eaLnBrk="1" latinLnBrk="0" hangingPunct="1">
        <a:lnSpc>
          <a:spcPct val="120000"/>
        </a:lnSpc>
        <a:spcBef>
          <a:spcPts val="0"/>
        </a:spcBef>
        <a:spcAft>
          <a:spcPts val="600"/>
        </a:spcAft>
        <a:buSzPct val="80000"/>
        <a:buFontTx/>
        <a:buBlip>
          <a:blip r:embed="rId7"/>
        </a:buBlip>
        <a:defRPr sz="2400" b="1" kern="1200">
          <a:solidFill>
            <a:schemeClr val="tx2"/>
          </a:solidFill>
          <a:latin typeface="+mn-lt"/>
          <a:ea typeface="+mn-ea"/>
          <a:cs typeface="+mn-cs"/>
        </a:defRPr>
      </a:lvl1pPr>
      <a:lvl2pPr marL="864235" indent="-288290" algn="just" defTabSz="1151890" rtl="0" eaLnBrk="1" latinLnBrk="0" hangingPunct="1">
        <a:lnSpc>
          <a:spcPct val="120000"/>
        </a:lnSpc>
        <a:spcBef>
          <a:spcPts val="0"/>
        </a:spcBef>
        <a:spcAft>
          <a:spcPts val="600"/>
        </a:spcAft>
        <a:buSzPct val="70000"/>
        <a:buFontTx/>
        <a:buBlip>
          <a:blip r:embed="rId7"/>
        </a:buBlip>
        <a:defRPr sz="2000" b="1" kern="1200">
          <a:solidFill>
            <a:schemeClr val="tx2"/>
          </a:solidFill>
          <a:latin typeface="+mn-lt"/>
          <a:ea typeface="+mn-ea"/>
          <a:cs typeface="+mn-cs"/>
        </a:defRPr>
      </a:lvl2pPr>
      <a:lvl3pPr marL="1440180" indent="-288290" algn="just" defTabSz="1151890" rtl="0" eaLnBrk="1" latinLnBrk="0" hangingPunct="1">
        <a:lnSpc>
          <a:spcPct val="120000"/>
        </a:lnSpc>
        <a:spcBef>
          <a:spcPts val="0"/>
        </a:spcBef>
        <a:spcAft>
          <a:spcPts val="600"/>
        </a:spcAft>
        <a:buSzPct val="60000"/>
        <a:buFontTx/>
        <a:buBlip>
          <a:blip r:embed="rId7"/>
        </a:buBlip>
        <a:defRPr sz="1800" b="1" kern="1200">
          <a:solidFill>
            <a:schemeClr val="tx2"/>
          </a:solidFill>
          <a:latin typeface="+mn-lt"/>
          <a:ea typeface="+mn-ea"/>
          <a:cs typeface="+mn-cs"/>
        </a:defRPr>
      </a:lvl3pPr>
      <a:lvl4pPr marL="2016125"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4pPr>
      <a:lvl5pPr marL="2592070"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5pPr>
      <a:lvl6pPr marL="316801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6pPr>
      <a:lvl7pPr marL="374396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7pPr>
      <a:lvl8pPr marL="431990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8pPr>
      <a:lvl9pPr marL="489585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9pPr>
    </p:bodyStyle>
    <p:otherStyle>
      <a:defPPr>
        <a:defRPr lang="zh-CN"/>
      </a:defPPr>
      <a:lvl1pPr marL="0" algn="l" defTabSz="1151890" rtl="0" eaLnBrk="1" latinLnBrk="0" hangingPunct="1">
        <a:defRPr sz="2270" kern="1200">
          <a:solidFill>
            <a:schemeClr val="tx1"/>
          </a:solidFill>
          <a:latin typeface="+mn-lt"/>
          <a:ea typeface="+mn-ea"/>
          <a:cs typeface="+mn-cs"/>
        </a:defRPr>
      </a:lvl1pPr>
      <a:lvl2pPr marL="575945" algn="l" defTabSz="1151890" rtl="0" eaLnBrk="1" latinLnBrk="0" hangingPunct="1">
        <a:defRPr sz="2270" kern="1200">
          <a:solidFill>
            <a:schemeClr val="tx1"/>
          </a:solidFill>
          <a:latin typeface="+mn-lt"/>
          <a:ea typeface="+mn-ea"/>
          <a:cs typeface="+mn-cs"/>
        </a:defRPr>
      </a:lvl2pPr>
      <a:lvl3pPr marL="1151890" algn="l" defTabSz="1151890" rtl="0" eaLnBrk="1" latinLnBrk="0" hangingPunct="1">
        <a:defRPr sz="2270" kern="1200">
          <a:solidFill>
            <a:schemeClr val="tx1"/>
          </a:solidFill>
          <a:latin typeface="+mn-lt"/>
          <a:ea typeface="+mn-ea"/>
          <a:cs typeface="+mn-cs"/>
        </a:defRPr>
      </a:lvl3pPr>
      <a:lvl4pPr marL="1727835" algn="l" defTabSz="1151890" rtl="0" eaLnBrk="1" latinLnBrk="0" hangingPunct="1">
        <a:defRPr sz="2270" kern="1200">
          <a:solidFill>
            <a:schemeClr val="tx1"/>
          </a:solidFill>
          <a:latin typeface="+mn-lt"/>
          <a:ea typeface="+mn-ea"/>
          <a:cs typeface="+mn-cs"/>
        </a:defRPr>
      </a:lvl4pPr>
      <a:lvl5pPr marL="2303780" algn="l" defTabSz="1151890" rtl="0" eaLnBrk="1" latinLnBrk="0" hangingPunct="1">
        <a:defRPr sz="2270" kern="1200">
          <a:solidFill>
            <a:schemeClr val="tx1"/>
          </a:solidFill>
          <a:latin typeface="+mn-lt"/>
          <a:ea typeface="+mn-ea"/>
          <a:cs typeface="+mn-cs"/>
        </a:defRPr>
      </a:lvl5pPr>
      <a:lvl6pPr marL="2880360" algn="l" defTabSz="1151890" rtl="0" eaLnBrk="1" latinLnBrk="0" hangingPunct="1">
        <a:defRPr sz="2270" kern="1200">
          <a:solidFill>
            <a:schemeClr val="tx1"/>
          </a:solidFill>
          <a:latin typeface="+mn-lt"/>
          <a:ea typeface="+mn-ea"/>
          <a:cs typeface="+mn-cs"/>
        </a:defRPr>
      </a:lvl6pPr>
      <a:lvl7pPr marL="3456305" algn="l" defTabSz="1151890" rtl="0" eaLnBrk="1" latinLnBrk="0" hangingPunct="1">
        <a:defRPr sz="2270" kern="1200">
          <a:solidFill>
            <a:schemeClr val="tx1"/>
          </a:solidFill>
          <a:latin typeface="+mn-lt"/>
          <a:ea typeface="+mn-ea"/>
          <a:cs typeface="+mn-cs"/>
        </a:defRPr>
      </a:lvl7pPr>
      <a:lvl8pPr marL="4032250" algn="l" defTabSz="1151890" rtl="0" eaLnBrk="1" latinLnBrk="0" hangingPunct="1">
        <a:defRPr sz="2270" kern="1200">
          <a:solidFill>
            <a:schemeClr val="tx1"/>
          </a:solidFill>
          <a:latin typeface="+mn-lt"/>
          <a:ea typeface="+mn-ea"/>
          <a:cs typeface="+mn-cs"/>
        </a:defRPr>
      </a:lvl8pPr>
      <a:lvl9pPr marL="4608195" algn="l" defTabSz="1151890" rtl="0" eaLnBrk="1" latinLnBrk="0" hangingPunct="1">
        <a:defRPr sz="227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7" cstate="print"/>
          <a:srcRect r="1346"/>
          <a:stretch>
            <a:fillRect/>
          </a:stretch>
        </p:blipFill>
        <p:spPr>
          <a:xfrm>
            <a:off x="488" y="323108"/>
            <a:ext cx="11520000" cy="388940"/>
          </a:xfrm>
          <a:prstGeom prst="rect">
            <a:avLst/>
          </a:prstGeom>
        </p:spPr>
      </p:pic>
      <p:sp>
        <p:nvSpPr>
          <p:cNvPr id="2" name="标题占位符 1"/>
          <p:cNvSpPr>
            <a:spLocks noGrp="1"/>
          </p:cNvSpPr>
          <p:nvPr>
            <p:ph type="title"/>
          </p:nvPr>
        </p:nvSpPr>
        <p:spPr>
          <a:xfrm>
            <a:off x="360244" y="0"/>
            <a:ext cx="10800000" cy="720000"/>
          </a:xfrm>
          <a:prstGeom prst="rect">
            <a:avLst/>
          </a:prstGeom>
          <a:ln>
            <a:noFill/>
          </a:ln>
        </p:spPr>
        <p:txBody>
          <a:bodyPr vert="horz" lIns="0" tIns="0" rIns="0" bIns="0" rtlCol="0" anchor="b" anchorCtr="0">
            <a:noAutofit/>
          </a:bodyPr>
          <a:lstStyle/>
          <a:p>
            <a:r>
              <a:rPr lang="zh-CN" altLang="en-US" dirty="0"/>
              <a:t>页面标题</a:t>
            </a:r>
          </a:p>
        </p:txBody>
      </p:sp>
      <p:sp>
        <p:nvSpPr>
          <p:cNvPr id="3" name="文本占位符 2"/>
          <p:cNvSpPr>
            <a:spLocks noGrp="1"/>
          </p:cNvSpPr>
          <p:nvPr>
            <p:ph type="body" idx="1"/>
          </p:nvPr>
        </p:nvSpPr>
        <p:spPr>
          <a:xfrm>
            <a:off x="360244" y="927100"/>
            <a:ext cx="10800000" cy="5040000"/>
          </a:xfrm>
          <a:prstGeom prst="rect">
            <a:avLst/>
          </a:prstGeom>
        </p:spPr>
        <p:txBody>
          <a:bodyPr vert="horz" lIns="90000" tIns="0" rIns="91440" bIns="0" rtlCol="0">
            <a:normAutofit/>
          </a:body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5" name="页脚占位符 4"/>
          <p:cNvSpPr>
            <a:spLocks noGrp="1"/>
          </p:cNvSpPr>
          <p:nvPr>
            <p:ph type="ftr" sz="quarter" idx="3"/>
          </p:nvPr>
        </p:nvSpPr>
        <p:spPr>
          <a:xfrm>
            <a:off x="2520244" y="5969925"/>
            <a:ext cx="6480000" cy="510250"/>
          </a:xfrm>
          <a:prstGeom prst="rect">
            <a:avLst/>
          </a:prstGeom>
        </p:spPr>
        <p:txBody>
          <a:bodyPr vert="horz" lIns="91440" tIns="45720" rIns="91440" bIns="45720" rtlCol="0" anchor="ctr"/>
          <a:lstStyle>
            <a:lvl1pPr algn="ctr">
              <a:defRPr sz="1800">
                <a:solidFill>
                  <a:schemeClr val="bg1"/>
                </a:solidFill>
              </a:defRPr>
            </a:lvl1pPr>
          </a:lstStyle>
          <a:p>
            <a:endParaRPr lang="en-US" dirty="0"/>
          </a:p>
        </p:txBody>
      </p:sp>
      <p:sp>
        <p:nvSpPr>
          <p:cNvPr id="6" name="灯片编号占位符 5"/>
          <p:cNvSpPr>
            <a:spLocks noGrp="1"/>
          </p:cNvSpPr>
          <p:nvPr>
            <p:ph type="sldNum" sz="quarter" idx="4"/>
          </p:nvPr>
        </p:nvSpPr>
        <p:spPr>
          <a:xfrm>
            <a:off x="360244" y="5969925"/>
            <a:ext cx="900000" cy="510250"/>
          </a:xfrm>
          <a:prstGeom prst="rect">
            <a:avLst/>
          </a:prstGeom>
        </p:spPr>
        <p:txBody>
          <a:bodyPr vert="horz" lIns="91440" tIns="45720" rIns="91440" bIns="45720" rtlCol="0" anchor="ctr"/>
          <a:lstStyle>
            <a:lvl1pPr algn="l">
              <a:defRPr sz="1600">
                <a:solidFill>
                  <a:schemeClr val="bg1"/>
                </a:solidFill>
              </a:defRPr>
            </a:lvl1pPr>
          </a:lstStyle>
          <a:p>
            <a:fld id="{48F63A3B-78C7-47BE-AE5E-E10140E04643}" type="slidenum">
              <a:rPr lang="en-US" smtClean="0"/>
              <a:t>‹#›</a:t>
            </a:fld>
            <a:endParaRPr lang="en-US" dirty="0"/>
          </a:p>
        </p:txBody>
      </p:sp>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82954" y="6020949"/>
            <a:ext cx="1533346" cy="4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dt="0"/>
  <p:txStyles>
    <p:titleStyle>
      <a:lvl1pPr algn="l" defTabSz="115189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360680" indent="-360680" algn="just" defTabSz="1151890" rtl="0" eaLnBrk="1" latinLnBrk="0" hangingPunct="1">
        <a:lnSpc>
          <a:spcPct val="120000"/>
        </a:lnSpc>
        <a:spcBef>
          <a:spcPts val="0"/>
        </a:spcBef>
        <a:spcAft>
          <a:spcPts val="600"/>
        </a:spcAft>
        <a:buSzPct val="80000"/>
        <a:buFontTx/>
        <a:buBlip>
          <a:blip r:embed="rId9"/>
        </a:buBlip>
        <a:defRPr sz="2400" b="1" kern="1200">
          <a:solidFill>
            <a:schemeClr val="tx2"/>
          </a:solidFill>
          <a:latin typeface="+mn-lt"/>
          <a:ea typeface="+mn-ea"/>
          <a:cs typeface="+mn-cs"/>
        </a:defRPr>
      </a:lvl1pPr>
      <a:lvl2pPr marL="864235" indent="-288290" algn="just" defTabSz="1151890" rtl="0" eaLnBrk="1" latinLnBrk="0" hangingPunct="1">
        <a:lnSpc>
          <a:spcPct val="120000"/>
        </a:lnSpc>
        <a:spcBef>
          <a:spcPts val="0"/>
        </a:spcBef>
        <a:spcAft>
          <a:spcPts val="600"/>
        </a:spcAft>
        <a:buSzPct val="70000"/>
        <a:buFontTx/>
        <a:buBlip>
          <a:blip r:embed="rId9"/>
        </a:buBlip>
        <a:defRPr sz="2000" b="1" kern="1200">
          <a:solidFill>
            <a:schemeClr val="tx2"/>
          </a:solidFill>
          <a:latin typeface="+mn-lt"/>
          <a:ea typeface="+mn-ea"/>
          <a:cs typeface="+mn-cs"/>
        </a:defRPr>
      </a:lvl2pPr>
      <a:lvl3pPr marL="1440180" indent="-288290" algn="just" defTabSz="1151890" rtl="0" eaLnBrk="1" latinLnBrk="0" hangingPunct="1">
        <a:lnSpc>
          <a:spcPct val="120000"/>
        </a:lnSpc>
        <a:spcBef>
          <a:spcPts val="0"/>
        </a:spcBef>
        <a:spcAft>
          <a:spcPts val="600"/>
        </a:spcAft>
        <a:buSzPct val="60000"/>
        <a:buFontTx/>
        <a:buBlip>
          <a:blip r:embed="rId9"/>
        </a:buBlip>
        <a:defRPr sz="1800" b="1" kern="1200">
          <a:solidFill>
            <a:schemeClr val="tx2"/>
          </a:solidFill>
          <a:latin typeface="+mn-lt"/>
          <a:ea typeface="+mn-ea"/>
          <a:cs typeface="+mn-cs"/>
        </a:defRPr>
      </a:lvl3pPr>
      <a:lvl4pPr marL="2016125"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4pPr>
      <a:lvl5pPr marL="2592070"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5pPr>
      <a:lvl6pPr marL="316801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6pPr>
      <a:lvl7pPr marL="374396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7pPr>
      <a:lvl8pPr marL="431990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8pPr>
      <a:lvl9pPr marL="489585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9pPr>
    </p:bodyStyle>
    <p:otherStyle>
      <a:defPPr>
        <a:defRPr lang="zh-CN"/>
      </a:defPPr>
      <a:lvl1pPr marL="0" algn="l" defTabSz="1151890" rtl="0" eaLnBrk="1" latinLnBrk="0" hangingPunct="1">
        <a:defRPr sz="2270" kern="1200">
          <a:solidFill>
            <a:schemeClr val="tx1"/>
          </a:solidFill>
          <a:latin typeface="+mn-lt"/>
          <a:ea typeface="+mn-ea"/>
          <a:cs typeface="+mn-cs"/>
        </a:defRPr>
      </a:lvl1pPr>
      <a:lvl2pPr marL="575945" algn="l" defTabSz="1151890" rtl="0" eaLnBrk="1" latinLnBrk="0" hangingPunct="1">
        <a:defRPr sz="2270" kern="1200">
          <a:solidFill>
            <a:schemeClr val="tx1"/>
          </a:solidFill>
          <a:latin typeface="+mn-lt"/>
          <a:ea typeface="+mn-ea"/>
          <a:cs typeface="+mn-cs"/>
        </a:defRPr>
      </a:lvl2pPr>
      <a:lvl3pPr marL="1151890" algn="l" defTabSz="1151890" rtl="0" eaLnBrk="1" latinLnBrk="0" hangingPunct="1">
        <a:defRPr sz="2270" kern="1200">
          <a:solidFill>
            <a:schemeClr val="tx1"/>
          </a:solidFill>
          <a:latin typeface="+mn-lt"/>
          <a:ea typeface="+mn-ea"/>
          <a:cs typeface="+mn-cs"/>
        </a:defRPr>
      </a:lvl3pPr>
      <a:lvl4pPr marL="1727835" algn="l" defTabSz="1151890" rtl="0" eaLnBrk="1" latinLnBrk="0" hangingPunct="1">
        <a:defRPr sz="2270" kern="1200">
          <a:solidFill>
            <a:schemeClr val="tx1"/>
          </a:solidFill>
          <a:latin typeface="+mn-lt"/>
          <a:ea typeface="+mn-ea"/>
          <a:cs typeface="+mn-cs"/>
        </a:defRPr>
      </a:lvl4pPr>
      <a:lvl5pPr marL="2303780" algn="l" defTabSz="1151890" rtl="0" eaLnBrk="1" latinLnBrk="0" hangingPunct="1">
        <a:defRPr sz="2270" kern="1200">
          <a:solidFill>
            <a:schemeClr val="tx1"/>
          </a:solidFill>
          <a:latin typeface="+mn-lt"/>
          <a:ea typeface="+mn-ea"/>
          <a:cs typeface="+mn-cs"/>
        </a:defRPr>
      </a:lvl5pPr>
      <a:lvl6pPr marL="2880360" algn="l" defTabSz="1151890" rtl="0" eaLnBrk="1" latinLnBrk="0" hangingPunct="1">
        <a:defRPr sz="2270" kern="1200">
          <a:solidFill>
            <a:schemeClr val="tx1"/>
          </a:solidFill>
          <a:latin typeface="+mn-lt"/>
          <a:ea typeface="+mn-ea"/>
          <a:cs typeface="+mn-cs"/>
        </a:defRPr>
      </a:lvl6pPr>
      <a:lvl7pPr marL="3456305" algn="l" defTabSz="1151890" rtl="0" eaLnBrk="1" latinLnBrk="0" hangingPunct="1">
        <a:defRPr sz="2270" kern="1200">
          <a:solidFill>
            <a:schemeClr val="tx1"/>
          </a:solidFill>
          <a:latin typeface="+mn-lt"/>
          <a:ea typeface="+mn-ea"/>
          <a:cs typeface="+mn-cs"/>
        </a:defRPr>
      </a:lvl7pPr>
      <a:lvl8pPr marL="4032250" algn="l" defTabSz="1151890" rtl="0" eaLnBrk="1" latinLnBrk="0" hangingPunct="1">
        <a:defRPr sz="2270" kern="1200">
          <a:solidFill>
            <a:schemeClr val="tx1"/>
          </a:solidFill>
          <a:latin typeface="+mn-lt"/>
          <a:ea typeface="+mn-ea"/>
          <a:cs typeface="+mn-cs"/>
        </a:defRPr>
      </a:lvl8pPr>
      <a:lvl9pPr marL="4608195" algn="l" defTabSz="1151890" rtl="0" eaLnBrk="1" latinLnBrk="0" hangingPunct="1">
        <a:defRPr sz="227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10252375" y="6156167"/>
            <a:ext cx="980101" cy="324009"/>
          </a:xfrm>
          <a:prstGeom prst="rect">
            <a:avLst/>
          </a:prstGeom>
        </p:spPr>
        <p:txBody>
          <a:bodyPr vert="horz" lIns="91440" tIns="45720" rIns="91440" bIns="45720" rtlCol="0" anchor="ctr"/>
          <a:lstStyle>
            <a:lvl1pPr algn="r">
              <a:defRPr sz="1135">
                <a:solidFill>
                  <a:schemeClr val="tx1">
                    <a:tint val="75000"/>
                  </a:schemeClr>
                </a:solidFill>
              </a:defRPr>
            </a:lvl1pPr>
          </a:lstStyle>
          <a:p>
            <a:fld id="{548644C6-89F0-466C-949F-E70AD72679A8}" type="slidenum">
              <a:rPr lang="zh-CN" altLang="en-US" smtClean="0">
                <a:solidFill>
                  <a:srgbClr val="000000">
                    <a:tint val="75000"/>
                  </a:srgbClr>
                </a:solidFill>
              </a:rPr>
              <a:t>‹#›</a:t>
            </a:fld>
            <a:endParaRPr lang="zh-CN" alt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hf hdr="0" ftr="0" dt="0"/>
  <p:txStyles>
    <p:titleStyle>
      <a:lvl1pPr algn="l" defTabSz="864235" rtl="0" eaLnBrk="1" latinLnBrk="0" hangingPunct="1">
        <a:lnSpc>
          <a:spcPct val="90000"/>
        </a:lnSpc>
        <a:spcBef>
          <a:spcPct val="0"/>
        </a:spcBef>
        <a:buNone/>
        <a:defRPr sz="4160" kern="1200">
          <a:solidFill>
            <a:schemeClr val="tx1"/>
          </a:solidFill>
          <a:latin typeface="+mj-lt"/>
          <a:ea typeface="+mj-ea"/>
          <a:cs typeface="+mj-cs"/>
        </a:defRPr>
      </a:lvl1pPr>
    </p:titleStyle>
    <p:bodyStyle>
      <a:lvl1pPr marL="215900" indent="-215900" algn="l" defTabSz="86423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700" indent="-215900" algn="l" defTabSz="864235" rtl="0" eaLnBrk="1" latinLnBrk="0" hangingPunct="1">
        <a:lnSpc>
          <a:spcPct val="90000"/>
        </a:lnSpc>
        <a:spcBef>
          <a:spcPts val="470"/>
        </a:spcBef>
        <a:buFont typeface="Arial" panose="020B0604020202020204" pitchFamily="34" charset="0"/>
        <a:buChar char="•"/>
        <a:defRPr sz="2270" kern="1200">
          <a:solidFill>
            <a:schemeClr val="tx1"/>
          </a:solidFill>
          <a:latin typeface="+mn-lt"/>
          <a:ea typeface="+mn-ea"/>
          <a:cs typeface="+mn-cs"/>
        </a:defRPr>
      </a:lvl2pPr>
      <a:lvl3pPr marL="1080135" indent="-215900" algn="l" defTabSz="864235" rtl="0" eaLnBrk="1" latinLnBrk="0" hangingPunct="1">
        <a:lnSpc>
          <a:spcPct val="90000"/>
        </a:lnSpc>
        <a:spcBef>
          <a:spcPts val="47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5pPr>
      <a:lvl6pPr marL="23761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6pPr>
      <a:lvl7pPr marL="28079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7pPr>
      <a:lvl8pPr marL="32397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235" rtl="0" eaLnBrk="1" latinLnBrk="0" hangingPunct="1">
        <a:defRPr sz="1700" kern="1200">
          <a:solidFill>
            <a:schemeClr val="tx1"/>
          </a:solidFill>
          <a:latin typeface="+mn-lt"/>
          <a:ea typeface="+mn-ea"/>
          <a:cs typeface="+mn-cs"/>
        </a:defRPr>
      </a:lvl1pPr>
      <a:lvl2pPr marL="431800" algn="l" defTabSz="864235" rtl="0" eaLnBrk="1" latinLnBrk="0" hangingPunct="1">
        <a:defRPr sz="1700" kern="1200">
          <a:solidFill>
            <a:schemeClr val="tx1"/>
          </a:solidFill>
          <a:latin typeface="+mn-lt"/>
          <a:ea typeface="+mn-ea"/>
          <a:cs typeface="+mn-cs"/>
        </a:defRPr>
      </a:lvl2pPr>
      <a:lvl3pPr marL="864235" algn="l" defTabSz="864235" rtl="0" eaLnBrk="1" latinLnBrk="0" hangingPunct="1">
        <a:defRPr sz="1700" kern="1200">
          <a:solidFill>
            <a:schemeClr val="tx1"/>
          </a:solidFill>
          <a:latin typeface="+mn-lt"/>
          <a:ea typeface="+mn-ea"/>
          <a:cs typeface="+mn-cs"/>
        </a:defRPr>
      </a:lvl3pPr>
      <a:lvl4pPr marL="1296035" algn="l" defTabSz="864235" rtl="0" eaLnBrk="1" latinLnBrk="0" hangingPunct="1">
        <a:defRPr sz="1700" kern="1200">
          <a:solidFill>
            <a:schemeClr val="tx1"/>
          </a:solidFill>
          <a:latin typeface="+mn-lt"/>
          <a:ea typeface="+mn-ea"/>
          <a:cs typeface="+mn-cs"/>
        </a:defRPr>
      </a:lvl4pPr>
      <a:lvl5pPr marL="1727835" algn="l" defTabSz="864235" rtl="0" eaLnBrk="1" latinLnBrk="0" hangingPunct="1">
        <a:defRPr sz="1700" kern="1200">
          <a:solidFill>
            <a:schemeClr val="tx1"/>
          </a:solidFill>
          <a:latin typeface="+mn-lt"/>
          <a:ea typeface="+mn-ea"/>
          <a:cs typeface="+mn-cs"/>
        </a:defRPr>
      </a:lvl5pPr>
      <a:lvl6pPr marL="2160270" algn="l" defTabSz="864235" rtl="0" eaLnBrk="1" latinLnBrk="0" hangingPunct="1">
        <a:defRPr sz="1700" kern="1200">
          <a:solidFill>
            <a:schemeClr val="tx1"/>
          </a:solidFill>
          <a:latin typeface="+mn-lt"/>
          <a:ea typeface="+mn-ea"/>
          <a:cs typeface="+mn-cs"/>
        </a:defRPr>
      </a:lvl6pPr>
      <a:lvl7pPr marL="2592070" algn="l" defTabSz="864235" rtl="0" eaLnBrk="1" latinLnBrk="0" hangingPunct="1">
        <a:defRPr sz="1700" kern="1200">
          <a:solidFill>
            <a:schemeClr val="tx1"/>
          </a:solidFill>
          <a:latin typeface="+mn-lt"/>
          <a:ea typeface="+mn-ea"/>
          <a:cs typeface="+mn-cs"/>
        </a:defRPr>
      </a:lvl7pPr>
      <a:lvl8pPr marL="3023870" algn="l" defTabSz="864235" rtl="0" eaLnBrk="1" latinLnBrk="0" hangingPunct="1">
        <a:defRPr sz="1700" kern="1200">
          <a:solidFill>
            <a:schemeClr val="tx1"/>
          </a:solidFill>
          <a:latin typeface="+mn-lt"/>
          <a:ea typeface="+mn-ea"/>
          <a:cs typeface="+mn-cs"/>
        </a:defRPr>
      </a:lvl8pPr>
      <a:lvl9pPr marL="3456305" algn="l" defTabSz="864235" rtl="0" eaLnBrk="1" latinLnBrk="0" hangingPunct="1">
        <a:defRPr sz="1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5" cstate="print"/>
          <a:srcRect r="1346"/>
          <a:stretch>
            <a:fillRect/>
          </a:stretch>
        </p:blipFill>
        <p:spPr>
          <a:xfrm>
            <a:off x="488" y="323109"/>
            <a:ext cx="11520000" cy="388940"/>
          </a:xfrm>
          <a:prstGeom prst="rect">
            <a:avLst/>
          </a:prstGeom>
        </p:spPr>
      </p:pic>
      <p:sp>
        <p:nvSpPr>
          <p:cNvPr id="2" name="标题占位符 1"/>
          <p:cNvSpPr>
            <a:spLocks noGrp="1"/>
          </p:cNvSpPr>
          <p:nvPr>
            <p:ph type="title"/>
          </p:nvPr>
        </p:nvSpPr>
        <p:spPr>
          <a:xfrm>
            <a:off x="360244" y="0"/>
            <a:ext cx="10800000" cy="720000"/>
          </a:xfrm>
          <a:prstGeom prst="rect">
            <a:avLst/>
          </a:prstGeom>
          <a:ln>
            <a:noFill/>
          </a:ln>
        </p:spPr>
        <p:txBody>
          <a:bodyPr vert="horz" lIns="0" tIns="0" rIns="0" bIns="0" rtlCol="0" anchor="b" anchorCtr="0">
            <a:noAutofit/>
          </a:bodyPr>
          <a:lstStyle/>
          <a:p>
            <a:r>
              <a:rPr lang="zh-CN" altLang="en-US" dirty="0"/>
              <a:t>页面标题</a:t>
            </a:r>
          </a:p>
        </p:txBody>
      </p:sp>
      <p:sp>
        <p:nvSpPr>
          <p:cNvPr id="3" name="文本占位符 2"/>
          <p:cNvSpPr>
            <a:spLocks noGrp="1"/>
          </p:cNvSpPr>
          <p:nvPr>
            <p:ph type="body" idx="1"/>
          </p:nvPr>
        </p:nvSpPr>
        <p:spPr>
          <a:xfrm>
            <a:off x="360244" y="927100"/>
            <a:ext cx="10800000" cy="5040000"/>
          </a:xfrm>
          <a:prstGeom prst="rect">
            <a:avLst/>
          </a:prstGeom>
        </p:spPr>
        <p:txBody>
          <a:bodyPr vert="horz" lIns="90000" tIns="0" rIns="91440" bIns="0" rtlCol="0">
            <a:normAutofit/>
          </a:bodyPr>
          <a:lstStyle/>
          <a:p>
            <a:pPr lvl="0"/>
            <a:r>
              <a:rPr lang="zh-CN" altLang="en-US" dirty="0"/>
              <a:t>第一级文本内容</a:t>
            </a:r>
          </a:p>
          <a:p>
            <a:pPr lvl="1"/>
            <a:r>
              <a:rPr lang="zh-CN" altLang="en-US" dirty="0"/>
              <a:t>第二级文本内容</a:t>
            </a:r>
          </a:p>
          <a:p>
            <a:pPr lvl="2"/>
            <a:r>
              <a:rPr lang="zh-CN" altLang="en-US" dirty="0"/>
              <a:t>第三级文本内容</a:t>
            </a:r>
          </a:p>
        </p:txBody>
      </p:sp>
      <p:sp>
        <p:nvSpPr>
          <p:cNvPr id="5" name="页脚占位符 4"/>
          <p:cNvSpPr>
            <a:spLocks noGrp="1"/>
          </p:cNvSpPr>
          <p:nvPr>
            <p:ph type="ftr" sz="quarter" idx="3"/>
          </p:nvPr>
        </p:nvSpPr>
        <p:spPr>
          <a:xfrm>
            <a:off x="2520245" y="5969925"/>
            <a:ext cx="6480000" cy="510250"/>
          </a:xfrm>
          <a:prstGeom prst="rect">
            <a:avLst/>
          </a:prstGeom>
        </p:spPr>
        <p:txBody>
          <a:bodyPr vert="horz" lIns="91440" tIns="45720" rIns="91440" bIns="45720" rtlCol="0" anchor="ctr"/>
          <a:lstStyle>
            <a:lvl1pPr algn="ctr">
              <a:defRPr sz="1800">
                <a:solidFill>
                  <a:schemeClr val="bg1"/>
                </a:solidFill>
              </a:defRPr>
            </a:lvl1pPr>
          </a:lstStyle>
          <a:p>
            <a:endParaRPr lang="en-US" dirty="0"/>
          </a:p>
        </p:txBody>
      </p:sp>
      <p:sp>
        <p:nvSpPr>
          <p:cNvPr id="6" name="灯片编号占位符 5"/>
          <p:cNvSpPr>
            <a:spLocks noGrp="1"/>
          </p:cNvSpPr>
          <p:nvPr>
            <p:ph type="sldNum" sz="quarter" idx="4"/>
          </p:nvPr>
        </p:nvSpPr>
        <p:spPr>
          <a:xfrm>
            <a:off x="360244" y="5969925"/>
            <a:ext cx="900000" cy="510250"/>
          </a:xfrm>
          <a:prstGeom prst="rect">
            <a:avLst/>
          </a:prstGeom>
        </p:spPr>
        <p:txBody>
          <a:bodyPr vert="horz" lIns="91440" tIns="45720" rIns="91440" bIns="45720" rtlCol="0" anchor="ctr"/>
          <a:lstStyle>
            <a:lvl1pPr algn="l">
              <a:defRPr sz="1600">
                <a:solidFill>
                  <a:schemeClr val="bg1"/>
                </a:solidFill>
              </a:defRPr>
            </a:lvl1pPr>
          </a:lstStyle>
          <a:p>
            <a:fld id="{48F63A3B-78C7-47BE-AE5E-E10140E04643}" type="slidenum">
              <a:rPr lang="en-US" smtClean="0"/>
              <a:t>‹#›</a:t>
            </a:fld>
            <a:endParaRPr lang="en-US" dirty="0"/>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2954" y="6020949"/>
            <a:ext cx="1533346" cy="4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2" r:id="rId3"/>
  </p:sldLayoutIdLst>
  <p:hf hdr="0" ftr="0" dt="0"/>
  <p:txStyles>
    <p:titleStyle>
      <a:lvl1pPr algn="l" defTabSz="115189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360045" indent="-360045" algn="just" defTabSz="1151890" rtl="0" eaLnBrk="1" latinLnBrk="0" hangingPunct="1">
        <a:lnSpc>
          <a:spcPct val="120000"/>
        </a:lnSpc>
        <a:spcBef>
          <a:spcPts val="0"/>
        </a:spcBef>
        <a:spcAft>
          <a:spcPts val="600"/>
        </a:spcAft>
        <a:buSzPct val="80000"/>
        <a:buFontTx/>
        <a:buBlip>
          <a:blip r:embed="rId7"/>
        </a:buBlip>
        <a:defRPr sz="2400" b="1" kern="1200">
          <a:solidFill>
            <a:schemeClr val="tx2"/>
          </a:solidFill>
          <a:latin typeface="+mn-lt"/>
          <a:ea typeface="+mn-ea"/>
          <a:cs typeface="+mn-cs"/>
        </a:defRPr>
      </a:lvl1pPr>
      <a:lvl2pPr marL="864235" indent="-288290" algn="just" defTabSz="1151890" rtl="0" eaLnBrk="1" latinLnBrk="0" hangingPunct="1">
        <a:lnSpc>
          <a:spcPct val="120000"/>
        </a:lnSpc>
        <a:spcBef>
          <a:spcPts val="0"/>
        </a:spcBef>
        <a:spcAft>
          <a:spcPts val="600"/>
        </a:spcAft>
        <a:buSzPct val="70000"/>
        <a:buFontTx/>
        <a:buBlip>
          <a:blip r:embed="rId7"/>
        </a:buBlip>
        <a:defRPr sz="2000" b="1" kern="1200">
          <a:solidFill>
            <a:schemeClr val="tx2"/>
          </a:solidFill>
          <a:latin typeface="+mn-lt"/>
          <a:ea typeface="+mn-ea"/>
          <a:cs typeface="+mn-cs"/>
        </a:defRPr>
      </a:lvl2pPr>
      <a:lvl3pPr marL="1440180" indent="-288290" algn="just" defTabSz="1151890" rtl="0" eaLnBrk="1" latinLnBrk="0" hangingPunct="1">
        <a:lnSpc>
          <a:spcPct val="120000"/>
        </a:lnSpc>
        <a:spcBef>
          <a:spcPts val="0"/>
        </a:spcBef>
        <a:spcAft>
          <a:spcPts val="600"/>
        </a:spcAft>
        <a:buSzPct val="60000"/>
        <a:buFontTx/>
        <a:buBlip>
          <a:blip r:embed="rId7"/>
        </a:buBlip>
        <a:defRPr sz="1800" b="1" kern="1200">
          <a:solidFill>
            <a:schemeClr val="tx2"/>
          </a:solidFill>
          <a:latin typeface="+mn-lt"/>
          <a:ea typeface="+mn-ea"/>
          <a:cs typeface="+mn-cs"/>
        </a:defRPr>
      </a:lvl3pPr>
      <a:lvl4pPr marL="2016125"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4pPr>
      <a:lvl5pPr marL="2592070" indent="-288290" algn="l" defTabSz="1151890" rtl="0" eaLnBrk="1" latinLnBrk="0" hangingPunct="1">
        <a:lnSpc>
          <a:spcPct val="90000"/>
        </a:lnSpc>
        <a:spcBef>
          <a:spcPts val="630"/>
        </a:spcBef>
        <a:buFont typeface="Arial" panose="020B0604020202020204" pitchFamily="34" charset="0"/>
        <a:buChar char="•"/>
        <a:defRPr sz="2270" kern="1200">
          <a:solidFill>
            <a:schemeClr val="bg2"/>
          </a:solidFill>
          <a:latin typeface="+mn-lt"/>
          <a:ea typeface="+mn-ea"/>
          <a:cs typeface="+mn-cs"/>
        </a:defRPr>
      </a:lvl5pPr>
      <a:lvl6pPr marL="316801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6pPr>
      <a:lvl7pPr marL="374396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7pPr>
      <a:lvl8pPr marL="4319905"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8pPr>
      <a:lvl9pPr marL="4895850" indent="-288290" algn="l" defTabSz="1151890" rtl="0" eaLnBrk="1" latinLnBrk="0" hangingPunct="1">
        <a:lnSpc>
          <a:spcPct val="90000"/>
        </a:lnSpc>
        <a:spcBef>
          <a:spcPts val="630"/>
        </a:spcBef>
        <a:buFont typeface="Arial" panose="020B0604020202020204" pitchFamily="34" charset="0"/>
        <a:buChar char="•"/>
        <a:defRPr sz="2270" kern="1200">
          <a:solidFill>
            <a:schemeClr val="tx1"/>
          </a:solidFill>
          <a:latin typeface="+mn-lt"/>
          <a:ea typeface="+mn-ea"/>
          <a:cs typeface="+mn-cs"/>
        </a:defRPr>
      </a:lvl9pPr>
    </p:bodyStyle>
    <p:otherStyle>
      <a:defPPr>
        <a:defRPr lang="zh-CN"/>
      </a:defPPr>
      <a:lvl1pPr marL="0" algn="l" defTabSz="1151890" rtl="0" eaLnBrk="1" latinLnBrk="0" hangingPunct="1">
        <a:defRPr sz="2270" kern="1200">
          <a:solidFill>
            <a:schemeClr val="tx1"/>
          </a:solidFill>
          <a:latin typeface="+mn-lt"/>
          <a:ea typeface="+mn-ea"/>
          <a:cs typeface="+mn-cs"/>
        </a:defRPr>
      </a:lvl1pPr>
      <a:lvl2pPr marL="575945" algn="l" defTabSz="1151890" rtl="0" eaLnBrk="1" latinLnBrk="0" hangingPunct="1">
        <a:defRPr sz="2270" kern="1200">
          <a:solidFill>
            <a:schemeClr val="tx1"/>
          </a:solidFill>
          <a:latin typeface="+mn-lt"/>
          <a:ea typeface="+mn-ea"/>
          <a:cs typeface="+mn-cs"/>
        </a:defRPr>
      </a:lvl2pPr>
      <a:lvl3pPr marL="1151890" algn="l" defTabSz="1151890" rtl="0" eaLnBrk="1" latinLnBrk="0" hangingPunct="1">
        <a:defRPr sz="2270" kern="1200">
          <a:solidFill>
            <a:schemeClr val="tx1"/>
          </a:solidFill>
          <a:latin typeface="+mn-lt"/>
          <a:ea typeface="+mn-ea"/>
          <a:cs typeface="+mn-cs"/>
        </a:defRPr>
      </a:lvl3pPr>
      <a:lvl4pPr marL="1727835" algn="l" defTabSz="1151890" rtl="0" eaLnBrk="1" latinLnBrk="0" hangingPunct="1">
        <a:defRPr sz="2270" kern="1200">
          <a:solidFill>
            <a:schemeClr val="tx1"/>
          </a:solidFill>
          <a:latin typeface="+mn-lt"/>
          <a:ea typeface="+mn-ea"/>
          <a:cs typeface="+mn-cs"/>
        </a:defRPr>
      </a:lvl4pPr>
      <a:lvl5pPr marL="2303780" algn="l" defTabSz="1151890" rtl="0" eaLnBrk="1" latinLnBrk="0" hangingPunct="1">
        <a:defRPr sz="2270" kern="1200">
          <a:solidFill>
            <a:schemeClr val="tx1"/>
          </a:solidFill>
          <a:latin typeface="+mn-lt"/>
          <a:ea typeface="+mn-ea"/>
          <a:cs typeface="+mn-cs"/>
        </a:defRPr>
      </a:lvl5pPr>
      <a:lvl6pPr marL="2880360" algn="l" defTabSz="1151890" rtl="0" eaLnBrk="1" latinLnBrk="0" hangingPunct="1">
        <a:defRPr sz="2270" kern="1200">
          <a:solidFill>
            <a:schemeClr val="tx1"/>
          </a:solidFill>
          <a:latin typeface="+mn-lt"/>
          <a:ea typeface="+mn-ea"/>
          <a:cs typeface="+mn-cs"/>
        </a:defRPr>
      </a:lvl6pPr>
      <a:lvl7pPr marL="3456305" algn="l" defTabSz="1151890" rtl="0" eaLnBrk="1" latinLnBrk="0" hangingPunct="1">
        <a:defRPr sz="2270" kern="1200">
          <a:solidFill>
            <a:schemeClr val="tx1"/>
          </a:solidFill>
          <a:latin typeface="+mn-lt"/>
          <a:ea typeface="+mn-ea"/>
          <a:cs typeface="+mn-cs"/>
        </a:defRPr>
      </a:lvl7pPr>
      <a:lvl8pPr marL="4032250" algn="l" defTabSz="1151890" rtl="0" eaLnBrk="1" latinLnBrk="0" hangingPunct="1">
        <a:defRPr sz="2270" kern="1200">
          <a:solidFill>
            <a:schemeClr val="tx1"/>
          </a:solidFill>
          <a:latin typeface="+mn-lt"/>
          <a:ea typeface="+mn-ea"/>
          <a:cs typeface="+mn-cs"/>
        </a:defRPr>
      </a:lvl8pPr>
      <a:lvl9pPr marL="4608195" algn="l" defTabSz="1151890" rtl="0" eaLnBrk="1" latinLnBrk="0" hangingPunct="1">
        <a:defRPr sz="22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0.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0.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26.xml"/><Relationship Id="rId1" Type="http://schemas.openxmlformats.org/officeDocument/2006/relationships/slideLayout" Target="../slideLayouts/slideLayout50.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28.xml"/><Relationship Id="rId1" Type="http://schemas.openxmlformats.org/officeDocument/2006/relationships/slideLayout" Target="../slideLayouts/slideLayout50.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50.xml"/><Relationship Id="rId4"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50.xml"/><Relationship Id="rId5" Type="http://schemas.openxmlformats.org/officeDocument/2006/relationships/image" Target="../media/image69.sv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50.xml"/><Relationship Id="rId5" Type="http://schemas.openxmlformats.org/officeDocument/2006/relationships/image" Target="../media/image69.sv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50.xml"/><Relationship Id="rId5" Type="http://schemas.openxmlformats.org/officeDocument/2006/relationships/image" Target="../media/image69.sv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35.xml"/><Relationship Id="rId1" Type="http://schemas.openxmlformats.org/officeDocument/2006/relationships/slideLayout" Target="../slideLayouts/slideLayout50.xml"/><Relationship Id="rId5" Type="http://schemas.openxmlformats.org/officeDocument/2006/relationships/image" Target="../media/image69.sv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36.xml"/><Relationship Id="rId1" Type="http://schemas.openxmlformats.org/officeDocument/2006/relationships/slideLayout" Target="../slideLayouts/slideLayout50.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50.xml"/><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905098"/>
            <a:ext cx="11520488" cy="1002410"/>
          </a:xfrm>
        </p:spPr>
        <p:txBody>
          <a:bodyPr/>
          <a:lstStyle/>
          <a:p>
            <a:pPr>
              <a:lnSpc>
                <a:spcPct val="100000"/>
              </a:lnSpc>
            </a:pPr>
            <a:r>
              <a:rPr lang="en-US" altLang="zh-CN" sz="4400" dirty="0"/>
              <a:t>Dataset Distillation</a:t>
            </a:r>
            <a:endParaRPr lang="zh-CN" altLang="en-US" sz="4400" dirty="0"/>
          </a:p>
        </p:txBody>
      </p:sp>
      <p:sp>
        <p:nvSpPr>
          <p:cNvPr id="9" name="内容占位符 8">
            <a:extLst>
              <a:ext uri="{FF2B5EF4-FFF2-40B4-BE49-F238E27FC236}">
                <a16:creationId xmlns:a16="http://schemas.microsoft.com/office/drawing/2014/main" id="{DC172084-D2F9-49C9-A45F-1EC971B46644}"/>
              </a:ext>
            </a:extLst>
          </p:cNvPr>
          <p:cNvSpPr>
            <a:spLocks noGrp="1"/>
          </p:cNvSpPr>
          <p:nvPr>
            <p:ph sz="quarter" idx="10"/>
          </p:nvPr>
        </p:nvSpPr>
        <p:spPr>
          <a:xfrm>
            <a:off x="3634234" y="4910612"/>
            <a:ext cx="4252020" cy="429012"/>
          </a:xfrm>
        </p:spPr>
        <p:txBody>
          <a:bodyPr/>
          <a:lstStyle/>
          <a:p>
            <a:r>
              <a:rPr lang="zh-CN" altLang="en-US" dirty="0"/>
              <a:t>刘展宇</a:t>
            </a:r>
            <a:endParaRPr lang="en-US" altLang="zh-CN" dirty="0"/>
          </a:p>
          <a:p>
            <a:r>
              <a:rPr lang="en-US" altLang="zh-CN" dirty="0"/>
              <a:t>zhyliu00@sjtu.edu.cn</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F37350B-A040-4AE2-B4B7-3B60DB3D9191}"/>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10</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C0F2D21E-9439-479B-92F2-30D627536704}"/>
              </a:ext>
            </a:extLst>
          </p:cNvPr>
          <p:cNvSpPr>
            <a:spLocks noGrp="1"/>
          </p:cNvSpPr>
          <p:nvPr>
            <p:ph type="body" sz="quarter" idx="11"/>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77721D94-D133-4ED1-B554-5CB1FB485091}"/>
              </a:ext>
            </a:extLst>
          </p:cNvPr>
          <p:cNvSpPr>
            <a:spLocks noGrp="1"/>
          </p:cNvSpPr>
          <p:nvPr>
            <p:ph type="body" sz="quarter" idx="14"/>
          </p:nvPr>
        </p:nvSpPr>
        <p:spPr/>
        <p:txBody>
          <a:bodyPr/>
          <a:lstStyle/>
          <a:p>
            <a:endParaRPr lang="zh-CN" altLang="en-US"/>
          </a:p>
        </p:txBody>
      </p:sp>
      <p:pic>
        <p:nvPicPr>
          <p:cNvPr id="6" name="图片 5">
            <a:extLst>
              <a:ext uri="{FF2B5EF4-FFF2-40B4-BE49-F238E27FC236}">
                <a16:creationId xmlns:a16="http://schemas.microsoft.com/office/drawing/2014/main" id="{E52B8C7A-ED65-4922-8E3E-1E1D61FA8D8F}"/>
              </a:ext>
            </a:extLst>
          </p:cNvPr>
          <p:cNvPicPr>
            <a:picLocks noChangeAspect="1"/>
          </p:cNvPicPr>
          <p:nvPr/>
        </p:nvPicPr>
        <p:blipFill>
          <a:blip r:embed="rId3"/>
          <a:stretch>
            <a:fillRect/>
          </a:stretch>
        </p:blipFill>
        <p:spPr>
          <a:xfrm>
            <a:off x="312095" y="1252552"/>
            <a:ext cx="10743198" cy="4191710"/>
          </a:xfrm>
          <a:prstGeom prst="rect">
            <a:avLst/>
          </a:prstGeom>
        </p:spPr>
      </p:pic>
      <p:sp>
        <p:nvSpPr>
          <p:cNvPr id="7" name="文本框 6">
            <a:extLst>
              <a:ext uri="{FF2B5EF4-FFF2-40B4-BE49-F238E27FC236}">
                <a16:creationId xmlns:a16="http://schemas.microsoft.com/office/drawing/2014/main" id="{E986060A-25B5-421C-88F6-78EEDB194B7D}"/>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Sachdeva, </a:t>
            </a:r>
            <a:r>
              <a:rPr lang="en-US" altLang="zh-CN" sz="1000" dirty="0" err="1">
                <a:solidFill>
                  <a:schemeClr val="bg1">
                    <a:lumMod val="50000"/>
                  </a:schemeClr>
                </a:solidFill>
              </a:rPr>
              <a:t>Noveen</a:t>
            </a:r>
            <a:r>
              <a:rPr lang="en-US" altLang="zh-CN" sz="1000" dirty="0">
                <a:solidFill>
                  <a:schemeClr val="bg1">
                    <a:lumMod val="50000"/>
                  </a:schemeClr>
                </a:solidFill>
              </a:rPr>
              <a:t>, and Julian McAuley. "Data distillation: A survey." TMLR, 2023.</a:t>
            </a:r>
            <a:endParaRPr lang="zh-CN" altLang="en-US" sz="1000" dirty="0">
              <a:solidFill>
                <a:schemeClr val="bg1">
                  <a:lumMod val="50000"/>
                </a:schemeClr>
              </a:solidFill>
            </a:endParaRPr>
          </a:p>
        </p:txBody>
      </p:sp>
    </p:spTree>
    <p:extLst>
      <p:ext uri="{BB962C8B-B14F-4D97-AF65-F5344CB8AC3E}">
        <p14:creationId xmlns:p14="http://schemas.microsoft.com/office/powerpoint/2010/main" val="1011350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63B1513-FBE9-495C-B9E7-750F82D33676}"/>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11</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9A26A63D-108F-4373-AA93-FDF1816AA7CF}"/>
              </a:ext>
            </a:extLst>
          </p:cNvPr>
          <p:cNvSpPr>
            <a:spLocks noGrp="1"/>
          </p:cNvSpPr>
          <p:nvPr>
            <p:ph type="body" sz="quarter" idx="11"/>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86133919-377D-4621-9B04-A35B8853018A}"/>
              </a:ext>
            </a:extLst>
          </p:cNvPr>
          <p:cNvSpPr>
            <a:spLocks noGrp="1"/>
          </p:cNvSpPr>
          <p:nvPr>
            <p:ph type="body" sz="quarter" idx="14"/>
          </p:nvPr>
        </p:nvSpPr>
        <p:spPr/>
        <p:txBody>
          <a:bodyPr/>
          <a:lstStyle/>
          <a:p>
            <a:r>
              <a:rPr lang="en-US" altLang="zh-CN" dirty="0">
                <a:solidFill>
                  <a:schemeClr val="accent1"/>
                </a:solidFill>
              </a:rPr>
              <a:t>Meta-Model Matching</a:t>
            </a:r>
          </a:p>
          <a:p>
            <a:r>
              <a:rPr lang="en-US" altLang="zh-CN" dirty="0"/>
              <a:t>Gradient Matching</a:t>
            </a:r>
          </a:p>
          <a:p>
            <a:r>
              <a:rPr lang="en-US" altLang="zh-CN" dirty="0"/>
              <a:t>Trajectory Matching</a:t>
            </a:r>
          </a:p>
          <a:p>
            <a:r>
              <a:rPr lang="en-US" altLang="zh-CN" dirty="0"/>
              <a:t>Distribution Matching</a:t>
            </a:r>
            <a:endParaRPr lang="zh-CN" altLang="en-US" dirty="0"/>
          </a:p>
        </p:txBody>
      </p:sp>
    </p:spTree>
    <p:extLst>
      <p:ext uri="{BB962C8B-B14F-4D97-AF65-F5344CB8AC3E}">
        <p14:creationId xmlns:p14="http://schemas.microsoft.com/office/powerpoint/2010/main" val="3776868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F37350B-A040-4AE2-B4B7-3B60DB3D9191}"/>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12</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C0F2D21E-9439-479B-92F2-30D627536704}"/>
              </a:ext>
            </a:extLst>
          </p:cNvPr>
          <p:cNvSpPr>
            <a:spLocks noGrp="1"/>
          </p:cNvSpPr>
          <p:nvPr>
            <p:ph type="body" sz="quarter" idx="11"/>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77721D94-D133-4ED1-B554-5CB1FB485091}"/>
              </a:ext>
            </a:extLst>
          </p:cNvPr>
          <p:cNvSpPr>
            <a:spLocks noGrp="1"/>
          </p:cNvSpPr>
          <p:nvPr>
            <p:ph type="body" sz="quarter" idx="14"/>
          </p:nvPr>
        </p:nvSpPr>
        <p:spPr/>
        <p:txBody>
          <a:bodyPr/>
          <a:lstStyle/>
          <a:p>
            <a:r>
              <a:rPr lang="en-US" altLang="zh-CN" dirty="0"/>
              <a:t>Meta-Model Matching Framework</a:t>
            </a:r>
          </a:p>
          <a:p>
            <a:pPr marL="0" indent="0">
              <a:buNone/>
            </a:pPr>
            <a:r>
              <a:rPr lang="en-US" altLang="zh-CN" dirty="0"/>
              <a:t>	Dataset distillation can be formulated as a bi-level meta-learning problem</a:t>
            </a:r>
          </a:p>
          <a:p>
            <a:pPr marL="0" indent="0">
              <a:buNone/>
            </a:pPr>
            <a:r>
              <a:rPr lang="en-US" altLang="zh-CN" dirty="0"/>
              <a:t>	Goal: Optimize </a:t>
            </a:r>
            <a:r>
              <a:rPr lang="en-US" altLang="zh-CN" dirty="0">
                <a:solidFill>
                  <a:schemeClr val="accent3">
                    <a:lumMod val="60000"/>
                    <a:lumOff val="40000"/>
                  </a:schemeClr>
                </a:solidFill>
              </a:rPr>
              <a:t>the performance </a:t>
            </a:r>
            <a:r>
              <a:rPr lang="en-US" altLang="zh-CN" dirty="0"/>
              <a:t>on real data of the model trained on synthetic data.</a:t>
            </a:r>
            <a:endParaRPr lang="zh-CN" altLang="en-US" dirty="0"/>
          </a:p>
        </p:txBody>
      </p:sp>
      <p:pic>
        <p:nvPicPr>
          <p:cNvPr id="7" name="图片 6">
            <a:extLst>
              <a:ext uri="{FF2B5EF4-FFF2-40B4-BE49-F238E27FC236}">
                <a16:creationId xmlns:a16="http://schemas.microsoft.com/office/drawing/2014/main" id="{DEE71C58-5ED7-415B-BBAC-B8101E70671F}"/>
              </a:ext>
            </a:extLst>
          </p:cNvPr>
          <p:cNvPicPr>
            <a:picLocks noChangeAspect="1"/>
          </p:cNvPicPr>
          <p:nvPr/>
        </p:nvPicPr>
        <p:blipFill>
          <a:blip r:embed="rId3"/>
          <a:stretch>
            <a:fillRect/>
          </a:stretch>
        </p:blipFill>
        <p:spPr>
          <a:xfrm>
            <a:off x="1799804" y="2498852"/>
            <a:ext cx="7704460" cy="3642839"/>
          </a:xfrm>
          <a:prstGeom prst="rect">
            <a:avLst/>
          </a:prstGeom>
        </p:spPr>
      </p:pic>
      <p:sp>
        <p:nvSpPr>
          <p:cNvPr id="8" name="文本框 7">
            <a:extLst>
              <a:ext uri="{FF2B5EF4-FFF2-40B4-BE49-F238E27FC236}">
                <a16:creationId xmlns:a16="http://schemas.microsoft.com/office/drawing/2014/main" id="{46C728C3-43B4-4F29-B671-A59ABC6690D4}"/>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Wu, X., Zhang, B., Deng, Z., &amp; </a:t>
            </a:r>
            <a:r>
              <a:rPr lang="en-US" altLang="zh-CN" sz="1000" dirty="0" err="1">
                <a:solidFill>
                  <a:schemeClr val="bg1">
                    <a:lumMod val="50000"/>
                  </a:schemeClr>
                </a:solidFill>
              </a:rPr>
              <a:t>Russakovsky</a:t>
            </a:r>
            <a:r>
              <a:rPr lang="en-US" altLang="zh-CN" sz="1000" dirty="0">
                <a:solidFill>
                  <a:schemeClr val="bg1">
                    <a:lumMod val="50000"/>
                  </a:schemeClr>
                </a:solidFill>
              </a:rPr>
              <a:t>, O. (2023). Vision-language dataset distillation.</a:t>
            </a:r>
            <a:endParaRPr lang="zh-CN" altLang="en-US" sz="1000" dirty="0">
              <a:solidFill>
                <a:schemeClr val="bg1">
                  <a:lumMod val="50000"/>
                </a:schemeClr>
              </a:solidFill>
            </a:endParaRPr>
          </a:p>
        </p:txBody>
      </p:sp>
    </p:spTree>
    <p:extLst>
      <p:ext uri="{BB962C8B-B14F-4D97-AF65-F5344CB8AC3E}">
        <p14:creationId xmlns:p14="http://schemas.microsoft.com/office/powerpoint/2010/main" val="2667737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F37350B-A040-4AE2-B4B7-3B60DB3D9191}"/>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13</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C0F2D21E-9439-479B-92F2-30D627536704}"/>
              </a:ext>
            </a:extLst>
          </p:cNvPr>
          <p:cNvSpPr>
            <a:spLocks noGrp="1"/>
          </p:cNvSpPr>
          <p:nvPr>
            <p:ph type="body" sz="quarter" idx="11"/>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77721D94-D133-4ED1-B554-5CB1FB485091}"/>
              </a:ext>
            </a:extLst>
          </p:cNvPr>
          <p:cNvSpPr>
            <a:spLocks noGrp="1"/>
          </p:cNvSpPr>
          <p:nvPr>
            <p:ph type="body" sz="quarter" idx="14"/>
          </p:nvPr>
        </p:nvSpPr>
        <p:spPr/>
        <p:txBody>
          <a:bodyPr/>
          <a:lstStyle/>
          <a:p>
            <a:r>
              <a:rPr lang="en-US" altLang="zh-CN" dirty="0"/>
              <a:t>Meta-Model Matching Framework</a:t>
            </a:r>
          </a:p>
          <a:p>
            <a:pPr marL="0" indent="0">
              <a:buNone/>
            </a:pPr>
            <a:r>
              <a:rPr lang="en-US" altLang="zh-CN" dirty="0"/>
              <a:t>	Dataset distillation can be formulated as a bi-level meta-learning problem</a:t>
            </a:r>
          </a:p>
          <a:p>
            <a:pPr marL="0" indent="0">
              <a:buNone/>
            </a:pPr>
            <a:r>
              <a:rPr lang="en-US" altLang="zh-CN" dirty="0"/>
              <a:t>	Goal: Optimize </a:t>
            </a:r>
            <a:r>
              <a:rPr lang="en-US" altLang="zh-CN" dirty="0">
                <a:solidFill>
                  <a:schemeClr val="accent3">
                    <a:lumMod val="60000"/>
                    <a:lumOff val="40000"/>
                  </a:schemeClr>
                </a:solidFill>
              </a:rPr>
              <a:t>the performance </a:t>
            </a:r>
            <a:r>
              <a:rPr lang="en-US" altLang="zh-CN" dirty="0"/>
              <a:t>on real data of the model trained on synthetic data.</a:t>
            </a:r>
            <a:endParaRPr lang="zh-CN" altLang="en-US" dirty="0"/>
          </a:p>
          <a:p>
            <a:pPr marL="0" indent="0">
              <a:buNone/>
            </a:pPr>
            <a:endParaRPr lang="zh-CN" altLang="en-US" dirty="0"/>
          </a:p>
        </p:txBody>
      </p:sp>
      <p:sp>
        <p:nvSpPr>
          <p:cNvPr id="6" name="文本框 5">
            <a:extLst>
              <a:ext uri="{FF2B5EF4-FFF2-40B4-BE49-F238E27FC236}">
                <a16:creationId xmlns:a16="http://schemas.microsoft.com/office/drawing/2014/main" id="{BD2D9EB8-8576-4196-BB01-049904FC0E91}"/>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Wu, X., Zhang, B., Deng, Z., &amp; </a:t>
            </a:r>
            <a:r>
              <a:rPr lang="en-US" altLang="zh-CN" sz="1000" dirty="0" err="1">
                <a:solidFill>
                  <a:schemeClr val="bg1">
                    <a:lumMod val="50000"/>
                  </a:schemeClr>
                </a:solidFill>
              </a:rPr>
              <a:t>Russakovsky</a:t>
            </a:r>
            <a:r>
              <a:rPr lang="en-US" altLang="zh-CN" sz="1000" dirty="0">
                <a:solidFill>
                  <a:schemeClr val="bg1">
                    <a:lumMod val="50000"/>
                  </a:schemeClr>
                </a:solidFill>
              </a:rPr>
              <a:t>, O. (2023). Vision-language dataset distillation.</a:t>
            </a:r>
            <a:endParaRPr lang="zh-CN" altLang="en-US" sz="1000" dirty="0">
              <a:solidFill>
                <a:schemeClr val="bg1">
                  <a:lumMod val="50000"/>
                </a:schemeClr>
              </a:solidFill>
            </a:endParaRPr>
          </a:p>
        </p:txBody>
      </p:sp>
      <p:pic>
        <p:nvPicPr>
          <p:cNvPr id="8" name="图片 7">
            <a:extLst>
              <a:ext uri="{FF2B5EF4-FFF2-40B4-BE49-F238E27FC236}">
                <a16:creationId xmlns:a16="http://schemas.microsoft.com/office/drawing/2014/main" id="{88355835-B195-445D-814D-2C6D19B47D82}"/>
              </a:ext>
            </a:extLst>
          </p:cNvPr>
          <p:cNvPicPr>
            <a:picLocks noChangeAspect="1"/>
          </p:cNvPicPr>
          <p:nvPr/>
        </p:nvPicPr>
        <p:blipFill>
          <a:blip r:embed="rId2"/>
          <a:stretch>
            <a:fillRect/>
          </a:stretch>
        </p:blipFill>
        <p:spPr>
          <a:xfrm>
            <a:off x="1511772" y="2258341"/>
            <a:ext cx="7398481" cy="3866027"/>
          </a:xfrm>
          <a:prstGeom prst="rect">
            <a:avLst/>
          </a:prstGeom>
        </p:spPr>
      </p:pic>
    </p:spTree>
    <p:extLst>
      <p:ext uri="{BB962C8B-B14F-4D97-AF65-F5344CB8AC3E}">
        <p14:creationId xmlns:p14="http://schemas.microsoft.com/office/powerpoint/2010/main" val="2174563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F37350B-A040-4AE2-B4B7-3B60DB3D9191}"/>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14</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C0F2D21E-9439-479B-92F2-30D627536704}"/>
              </a:ext>
            </a:extLst>
          </p:cNvPr>
          <p:cNvSpPr>
            <a:spLocks noGrp="1"/>
          </p:cNvSpPr>
          <p:nvPr>
            <p:ph type="body" sz="quarter" idx="11"/>
          </p:nvPr>
        </p:nvSpPr>
        <p:spPr/>
        <p:txBody>
          <a:bodyPr/>
          <a:lstStyle/>
          <a:p>
            <a:r>
              <a:rPr lang="en-US" altLang="zh-CN" dirty="0"/>
              <a:t>Previous Work</a:t>
            </a:r>
            <a:endParaRPr lang="zh-CN" altLang="en-US" dirty="0"/>
          </a:p>
        </p:txBody>
      </p:sp>
      <mc:AlternateContent xmlns:mc="http://schemas.openxmlformats.org/markup-compatibility/2006" xmlns:a14="http://schemas.microsoft.com/office/drawing/2010/main">
        <mc:Choice Requires="a14">
          <p:sp>
            <p:nvSpPr>
              <p:cNvPr id="4" name="文本占位符 3">
                <a:extLst>
                  <a:ext uri="{FF2B5EF4-FFF2-40B4-BE49-F238E27FC236}">
                    <a16:creationId xmlns:a16="http://schemas.microsoft.com/office/drawing/2014/main" id="{77721D94-D133-4ED1-B554-5CB1FB485091}"/>
                  </a:ext>
                </a:extLst>
              </p:cNvPr>
              <p:cNvSpPr>
                <a:spLocks noGrp="1"/>
              </p:cNvSpPr>
              <p:nvPr>
                <p:ph type="body" sz="quarter" idx="14"/>
              </p:nvPr>
            </p:nvSpPr>
            <p:spPr/>
            <p:txBody>
              <a:bodyPr/>
              <a:lstStyle/>
              <a:p>
                <a:r>
                  <a:rPr lang="en-US" altLang="zh-CN" dirty="0"/>
                  <a:t>Meta-Model Matching Framework - DD</a:t>
                </a:r>
              </a:p>
              <a:p>
                <a:pPr marL="457200" indent="-457200">
                  <a:buFont typeface="+mj-lt"/>
                  <a:buAutoNum type="arabicPeriod"/>
                </a:pPr>
                <a:r>
                  <a:rPr lang="en-US" altLang="zh-CN" dirty="0"/>
                  <a:t>Random initialize </a:t>
                </a:r>
                <a:r>
                  <a:rPr lang="en-US" altLang="zh-CN" dirty="0">
                    <a:solidFill>
                      <a:schemeClr val="accent4">
                        <a:lumMod val="75000"/>
                      </a:schemeClr>
                    </a:solidFill>
                  </a:rPr>
                  <a:t>synthetic data</a:t>
                </a:r>
                <a:endParaRPr lang="en-US" altLang="zh-CN" b="1" dirty="0">
                  <a:solidFill>
                    <a:schemeClr val="accent4">
                      <a:lumMod val="75000"/>
                    </a:schemeClr>
                  </a:solidFill>
                </a:endParaRPr>
              </a:p>
              <a:p>
                <a:pPr marL="457200" indent="-457200">
                  <a:buFont typeface="+mj-lt"/>
                  <a:buAutoNum type="arabicPeriod"/>
                </a:pPr>
                <a:r>
                  <a:rPr lang="en-US" altLang="zh-CN" dirty="0"/>
                  <a:t>Random sample </a:t>
                </a:r>
                <a:r>
                  <a:rPr lang="en-US" altLang="zh-CN" dirty="0">
                    <a:solidFill>
                      <a:schemeClr val="accent4">
                        <a:lumMod val="75000"/>
                      </a:schemeClr>
                    </a:solidFill>
                  </a:rPr>
                  <a:t>real data and initial parameter </a:t>
                </a:r>
                <a:r>
                  <a:rPr lang="en-US" altLang="zh-CN" dirty="0"/>
                  <a:t>(Line 3, Line 4)</a:t>
                </a:r>
              </a:p>
              <a:p>
                <a:pPr marL="457200" indent="-457200">
                  <a:buFont typeface="+mj-lt"/>
                  <a:buAutoNum type="arabicPeriod"/>
                </a:pPr>
                <a:r>
                  <a:rPr lang="en-US" altLang="zh-CN" dirty="0">
                    <a:solidFill>
                      <a:schemeClr val="accent3">
                        <a:lumMod val="60000"/>
                        <a:lumOff val="40000"/>
                      </a:schemeClr>
                    </a:solidFill>
                  </a:rPr>
                  <a:t>One-step </a:t>
                </a:r>
                <a:r>
                  <a:rPr lang="en-US" altLang="zh-CN" dirty="0"/>
                  <a:t>optimize the sampled parameter with the synthetic data</a:t>
                </a:r>
                <a:r>
                  <a:rPr lang="en-US" altLang="zh-CN" dirty="0">
                    <a:solidFill>
                      <a:schemeClr val="accent4">
                        <a:lumMod val="75000"/>
                      </a:schemeClr>
                    </a:solidFill>
                  </a:rPr>
                  <a:t>, get </a:t>
                </a:r>
                <a14:m>
                  <m:oMath xmlns:m="http://schemas.openxmlformats.org/officeDocument/2006/math">
                    <m:sSub>
                      <m:sSubPr>
                        <m:ctrlPr>
                          <a:rPr lang="en-US" altLang="zh-CN" b="0" i="1" smtClean="0">
                            <a:solidFill>
                              <a:schemeClr val="accent4">
                                <a:lumMod val="75000"/>
                              </a:schemeClr>
                            </a:solidFill>
                            <a:latin typeface="Cambria Math" panose="02040503050406030204" pitchFamily="18" charset="0"/>
                          </a:rPr>
                        </m:ctrlPr>
                      </m:sSubPr>
                      <m:e>
                        <m:r>
                          <a:rPr lang="en-US" altLang="zh-CN" b="0" i="1" smtClean="0">
                            <a:solidFill>
                              <a:schemeClr val="accent4">
                                <a:lumMod val="75000"/>
                              </a:schemeClr>
                            </a:solidFill>
                            <a:latin typeface="Cambria Math" panose="02040503050406030204" pitchFamily="18" charset="0"/>
                          </a:rPr>
                          <m:t>𝜃</m:t>
                        </m:r>
                      </m:e>
                      <m:sub>
                        <m:r>
                          <a:rPr lang="en-US" altLang="zh-CN" b="0" i="1" smtClean="0">
                            <a:solidFill>
                              <a:schemeClr val="accent4">
                                <a:lumMod val="75000"/>
                              </a:schemeClr>
                            </a:solidFill>
                            <a:latin typeface="Cambria Math" panose="02040503050406030204" pitchFamily="18" charset="0"/>
                          </a:rPr>
                          <m:t>1</m:t>
                        </m:r>
                      </m:sub>
                    </m:sSub>
                  </m:oMath>
                </a14:m>
                <a:r>
                  <a:rPr lang="en-US" altLang="zh-CN" dirty="0">
                    <a:solidFill>
                      <a:schemeClr val="accent4">
                        <a:lumMod val="75000"/>
                      </a:schemeClr>
                    </a:solidFill>
                  </a:rPr>
                  <a:t> </a:t>
                </a:r>
                <a:r>
                  <a:rPr lang="en-US" altLang="zh-CN" dirty="0"/>
                  <a:t>(Line 6)</a:t>
                </a:r>
              </a:p>
              <a:p>
                <a:pPr marL="457200" indent="-457200">
                  <a:buFont typeface="+mj-lt"/>
                  <a:buAutoNum type="arabicPeriod"/>
                </a:pPr>
                <a:r>
                  <a:rPr lang="en-US" altLang="zh-CN" dirty="0"/>
                  <a:t>Calculate the </a:t>
                </a:r>
                <a:r>
                  <a:rPr lang="en-US" altLang="zh-CN" dirty="0">
                    <a:solidFill>
                      <a:schemeClr val="accent4">
                        <a:lumMod val="75000"/>
                      </a:schemeClr>
                    </a:solidFill>
                  </a:rPr>
                  <a:t>loss of real data </a:t>
                </a:r>
                <a:r>
                  <a:rPr lang="en-US" altLang="zh-CN" dirty="0"/>
                  <a:t>based on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r>
                          <a:rPr lang="en-US" altLang="zh-CN" b="0" i="1" smtClean="0">
                            <a:latin typeface="Cambria Math" panose="02040503050406030204" pitchFamily="18" charset="0"/>
                          </a:rPr>
                          <m:t>1</m:t>
                        </m:r>
                      </m:sub>
                    </m:sSub>
                  </m:oMath>
                </a14:m>
                <a:r>
                  <a:rPr lang="en-US" altLang="zh-CN" dirty="0"/>
                  <a:t> (Line 7)</a:t>
                </a:r>
              </a:p>
              <a:p>
                <a:pPr marL="457200" indent="-457200">
                  <a:buFont typeface="+mj-lt"/>
                  <a:buAutoNum type="arabicPeriod"/>
                </a:pPr>
                <a:r>
                  <a:rPr lang="en-US" altLang="zh-CN" dirty="0"/>
                  <a:t>Back-propagation to </a:t>
                </a:r>
                <a:r>
                  <a:rPr lang="en-US" altLang="zh-CN" dirty="0">
                    <a:solidFill>
                      <a:schemeClr val="accent3">
                        <a:lumMod val="60000"/>
                        <a:lumOff val="40000"/>
                      </a:schemeClr>
                    </a:solidFill>
                  </a:rPr>
                  <a:t>update the synthetic data </a:t>
                </a:r>
                <a:r>
                  <a:rPr lang="en-US" altLang="zh-CN" dirty="0"/>
                  <a:t>(Line 9)</a:t>
                </a:r>
              </a:p>
              <a:p>
                <a:pPr marL="457200" indent="-457200">
                  <a:buFont typeface="+mj-lt"/>
                  <a:buAutoNum type="arabicPeriod"/>
                </a:pPr>
                <a:endParaRPr lang="en-US" altLang="zh-CN" dirty="0"/>
              </a:p>
              <a:p>
                <a:pPr marL="457200" indent="-457200">
                  <a:buFont typeface="+mj-lt"/>
                  <a:buAutoNum type="arabicPeriod"/>
                </a:pPr>
                <a:endParaRPr lang="en-US" altLang="zh-CN" dirty="0"/>
              </a:p>
              <a:p>
                <a:pPr marL="457200" indent="-457200">
                  <a:buFont typeface="+mj-lt"/>
                  <a:buAutoNum type="arabicPeriod"/>
                </a:pPr>
                <a:endParaRPr lang="zh-CN" altLang="en-US" b="1" dirty="0"/>
              </a:p>
            </p:txBody>
          </p:sp>
        </mc:Choice>
        <mc:Fallback xmlns="">
          <p:sp>
            <p:nvSpPr>
              <p:cNvPr id="4" name="文本占位符 3">
                <a:extLst>
                  <a:ext uri="{FF2B5EF4-FFF2-40B4-BE49-F238E27FC236}">
                    <a16:creationId xmlns:a16="http://schemas.microsoft.com/office/drawing/2014/main" id="{77721D94-D133-4ED1-B554-5CB1FB485091}"/>
                  </a:ext>
                </a:extLst>
              </p:cNvPr>
              <p:cNvSpPr>
                <a:spLocks noGrp="1" noRot="1" noChangeAspect="1" noMove="1" noResize="1" noEditPoints="1" noAdjustHandles="1" noChangeArrowheads="1" noChangeShapeType="1" noTextEdit="1"/>
              </p:cNvSpPr>
              <p:nvPr>
                <p:ph type="body" sz="quarter" idx="14"/>
              </p:nvPr>
            </p:nvSpPr>
            <p:spPr>
              <a:blipFill>
                <a:blip r:embed="rId2"/>
                <a:stretch>
                  <a:fillRect l="-390"/>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D487E967-655B-4B5F-8610-298AB11AD547}"/>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Wang, T., Zhu, J. Y., Torralba, A., &amp; </a:t>
            </a:r>
            <a:r>
              <a:rPr lang="en-US" altLang="zh-CN" sz="1000" dirty="0" err="1">
                <a:solidFill>
                  <a:schemeClr val="bg1">
                    <a:lumMod val="50000"/>
                  </a:schemeClr>
                </a:solidFill>
              </a:rPr>
              <a:t>Efros</a:t>
            </a:r>
            <a:r>
              <a:rPr lang="en-US" altLang="zh-CN" sz="1000" dirty="0">
                <a:solidFill>
                  <a:schemeClr val="bg1">
                    <a:lumMod val="50000"/>
                  </a:schemeClr>
                </a:solidFill>
              </a:rPr>
              <a:t>, A. A. (2018). Dataset distillation. </a:t>
            </a:r>
            <a:r>
              <a:rPr lang="en-US" altLang="zh-CN" sz="1000" dirty="0" err="1">
                <a:solidFill>
                  <a:schemeClr val="bg1">
                    <a:lumMod val="50000"/>
                  </a:schemeClr>
                </a:solidFill>
              </a:rPr>
              <a:t>arXiv</a:t>
            </a:r>
            <a:r>
              <a:rPr lang="en-US" altLang="zh-CN" sz="1000" dirty="0">
                <a:solidFill>
                  <a:schemeClr val="bg1">
                    <a:lumMod val="50000"/>
                  </a:schemeClr>
                </a:solidFill>
              </a:rPr>
              <a:t> preprint arXiv:1811.10959.</a:t>
            </a:r>
          </a:p>
        </p:txBody>
      </p:sp>
      <p:pic>
        <p:nvPicPr>
          <p:cNvPr id="8" name="图片 7">
            <a:extLst>
              <a:ext uri="{FF2B5EF4-FFF2-40B4-BE49-F238E27FC236}">
                <a16:creationId xmlns:a16="http://schemas.microsoft.com/office/drawing/2014/main" id="{F3BEC1B6-375B-4DFB-9163-14C9A07D6F45}"/>
              </a:ext>
            </a:extLst>
          </p:cNvPr>
          <p:cNvPicPr>
            <a:picLocks noChangeAspect="1"/>
          </p:cNvPicPr>
          <p:nvPr/>
        </p:nvPicPr>
        <p:blipFill>
          <a:blip r:embed="rId3"/>
          <a:stretch>
            <a:fillRect/>
          </a:stretch>
        </p:blipFill>
        <p:spPr>
          <a:xfrm>
            <a:off x="4464100" y="1332518"/>
            <a:ext cx="4824425" cy="309949"/>
          </a:xfrm>
          <a:prstGeom prst="rect">
            <a:avLst/>
          </a:prstGeom>
        </p:spPr>
      </p:pic>
      <p:pic>
        <p:nvPicPr>
          <p:cNvPr id="9" name="Picture 12" descr="https://alidocs.oss-cn-zhangjiakou.aliyuncs.com/res/JZWGl0ZGX4oDq34Y/img/8cf50a79-1036-4545-9e20-b674ceaff686.png">
            <a:extLst>
              <a:ext uri="{FF2B5EF4-FFF2-40B4-BE49-F238E27FC236}">
                <a16:creationId xmlns:a16="http://schemas.microsoft.com/office/drawing/2014/main" id="{4F59E084-FA78-4856-862F-369D31D06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88" t="30117" r="21139" b="11183"/>
          <a:stretch/>
        </p:blipFill>
        <p:spPr bwMode="auto">
          <a:xfrm>
            <a:off x="1655788" y="3708264"/>
            <a:ext cx="6825981" cy="225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020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63B1513-FBE9-495C-B9E7-750F82D33676}"/>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15</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9A26A63D-108F-4373-AA93-FDF1816AA7CF}"/>
              </a:ext>
            </a:extLst>
          </p:cNvPr>
          <p:cNvSpPr>
            <a:spLocks noGrp="1"/>
          </p:cNvSpPr>
          <p:nvPr>
            <p:ph type="body" sz="quarter" idx="11"/>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86133919-377D-4621-9B04-A35B8853018A}"/>
              </a:ext>
            </a:extLst>
          </p:cNvPr>
          <p:cNvSpPr>
            <a:spLocks noGrp="1"/>
          </p:cNvSpPr>
          <p:nvPr>
            <p:ph type="body" sz="quarter" idx="14"/>
          </p:nvPr>
        </p:nvSpPr>
        <p:spPr/>
        <p:txBody>
          <a:bodyPr/>
          <a:lstStyle/>
          <a:p>
            <a:r>
              <a:rPr lang="en-US" altLang="zh-CN" dirty="0"/>
              <a:t>Meta-Model Matching</a:t>
            </a:r>
          </a:p>
          <a:p>
            <a:r>
              <a:rPr lang="en-US" altLang="zh-CN" dirty="0">
                <a:solidFill>
                  <a:schemeClr val="accent1"/>
                </a:solidFill>
              </a:rPr>
              <a:t>Gradient Matching</a:t>
            </a:r>
          </a:p>
          <a:p>
            <a:r>
              <a:rPr lang="en-US" altLang="zh-CN" dirty="0"/>
              <a:t>Trajectory Matching</a:t>
            </a:r>
          </a:p>
          <a:p>
            <a:r>
              <a:rPr lang="en-US" altLang="zh-CN" dirty="0"/>
              <a:t>Distribution Matching</a:t>
            </a:r>
            <a:endParaRPr lang="zh-CN" altLang="en-US" dirty="0"/>
          </a:p>
        </p:txBody>
      </p:sp>
    </p:spTree>
    <p:extLst>
      <p:ext uri="{BB962C8B-B14F-4D97-AF65-F5344CB8AC3E}">
        <p14:creationId xmlns:p14="http://schemas.microsoft.com/office/powerpoint/2010/main" val="3668755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F37350B-A040-4AE2-B4B7-3B60DB3D9191}"/>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16</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C0F2D21E-9439-479B-92F2-30D627536704}"/>
              </a:ext>
            </a:extLst>
          </p:cNvPr>
          <p:cNvSpPr>
            <a:spLocks noGrp="1"/>
          </p:cNvSpPr>
          <p:nvPr>
            <p:ph type="body" sz="quarter" idx="11"/>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77721D94-D133-4ED1-B554-5CB1FB485091}"/>
              </a:ext>
            </a:extLst>
          </p:cNvPr>
          <p:cNvSpPr>
            <a:spLocks noGrp="1"/>
          </p:cNvSpPr>
          <p:nvPr>
            <p:ph type="body" sz="quarter" idx="14"/>
          </p:nvPr>
        </p:nvSpPr>
        <p:spPr/>
        <p:txBody>
          <a:bodyPr/>
          <a:lstStyle/>
          <a:p>
            <a:r>
              <a:rPr lang="en-US" altLang="zh-CN" dirty="0"/>
              <a:t>Gradient Matching</a:t>
            </a:r>
          </a:p>
          <a:p>
            <a:pPr marL="431800" lvl="1" indent="0">
              <a:buNone/>
            </a:pPr>
            <a:r>
              <a:rPr lang="en-US" altLang="zh-CN" dirty="0"/>
              <a:t>Goal: the </a:t>
            </a:r>
            <a:r>
              <a:rPr lang="en-US" altLang="zh-CN" dirty="0">
                <a:solidFill>
                  <a:schemeClr val="accent4">
                    <a:lumMod val="75000"/>
                  </a:schemeClr>
                </a:solidFill>
              </a:rPr>
              <a:t>gradient</a:t>
            </a:r>
            <a:r>
              <a:rPr lang="en-US" altLang="zh-CN" dirty="0"/>
              <a:t> of a model trained on synthetic data and real data </a:t>
            </a:r>
            <a:r>
              <a:rPr lang="en-US" altLang="zh-CN" dirty="0">
                <a:solidFill>
                  <a:schemeClr val="accent4">
                    <a:lumMod val="75000"/>
                  </a:schemeClr>
                </a:solidFill>
              </a:rPr>
              <a:t>is similar</a:t>
            </a:r>
          </a:p>
        </p:txBody>
      </p:sp>
      <p:sp>
        <p:nvSpPr>
          <p:cNvPr id="5" name="文本框 4">
            <a:extLst>
              <a:ext uri="{FF2B5EF4-FFF2-40B4-BE49-F238E27FC236}">
                <a16:creationId xmlns:a16="http://schemas.microsoft.com/office/drawing/2014/main" id="{E31AFA09-7082-4219-8575-E9C4CCB4982D}"/>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Zhao, B., </a:t>
            </a:r>
            <a:r>
              <a:rPr lang="en-US" altLang="zh-CN" sz="1000" dirty="0" err="1">
                <a:solidFill>
                  <a:schemeClr val="bg1">
                    <a:lumMod val="50000"/>
                  </a:schemeClr>
                </a:solidFill>
              </a:rPr>
              <a:t>Mopuri</a:t>
            </a:r>
            <a:r>
              <a:rPr lang="en-US" altLang="zh-CN" sz="1000" dirty="0">
                <a:solidFill>
                  <a:schemeClr val="bg1">
                    <a:lumMod val="50000"/>
                  </a:schemeClr>
                </a:solidFill>
              </a:rPr>
              <a:t>, K. R., &amp; Bilen, H. (2020). Dataset condensation with gradient matching. </a:t>
            </a:r>
            <a:r>
              <a:rPr lang="en-US" altLang="zh-CN" sz="1000" dirty="0" err="1">
                <a:solidFill>
                  <a:schemeClr val="bg1">
                    <a:lumMod val="50000"/>
                  </a:schemeClr>
                </a:solidFill>
              </a:rPr>
              <a:t>arXiv</a:t>
            </a:r>
            <a:r>
              <a:rPr lang="en-US" altLang="zh-CN" sz="1000" dirty="0">
                <a:solidFill>
                  <a:schemeClr val="bg1">
                    <a:lumMod val="50000"/>
                  </a:schemeClr>
                </a:solidFill>
              </a:rPr>
              <a:t> preprint arXiv:2006.05929.</a:t>
            </a:r>
          </a:p>
        </p:txBody>
      </p:sp>
      <p:pic>
        <p:nvPicPr>
          <p:cNvPr id="7" name="图片 6">
            <a:extLst>
              <a:ext uri="{FF2B5EF4-FFF2-40B4-BE49-F238E27FC236}">
                <a16:creationId xmlns:a16="http://schemas.microsoft.com/office/drawing/2014/main" id="{F3F91E31-05C4-45AE-AC94-D5AF05AABACF}"/>
              </a:ext>
            </a:extLst>
          </p:cNvPr>
          <p:cNvPicPr>
            <a:picLocks noChangeAspect="1"/>
          </p:cNvPicPr>
          <p:nvPr/>
        </p:nvPicPr>
        <p:blipFill>
          <a:blip r:embed="rId2"/>
          <a:stretch>
            <a:fillRect/>
          </a:stretch>
        </p:blipFill>
        <p:spPr>
          <a:xfrm>
            <a:off x="1151732" y="2303983"/>
            <a:ext cx="8928596" cy="2531547"/>
          </a:xfrm>
          <a:prstGeom prst="rect">
            <a:avLst/>
          </a:prstGeom>
        </p:spPr>
      </p:pic>
    </p:spTree>
    <p:extLst>
      <p:ext uri="{BB962C8B-B14F-4D97-AF65-F5344CB8AC3E}">
        <p14:creationId xmlns:p14="http://schemas.microsoft.com/office/powerpoint/2010/main" val="4073886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F37350B-A040-4AE2-B4B7-3B60DB3D9191}"/>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17</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C0F2D21E-9439-479B-92F2-30D627536704}"/>
              </a:ext>
            </a:extLst>
          </p:cNvPr>
          <p:cNvSpPr>
            <a:spLocks noGrp="1"/>
          </p:cNvSpPr>
          <p:nvPr>
            <p:ph type="body" sz="quarter" idx="11"/>
          </p:nvPr>
        </p:nvSpPr>
        <p:spPr/>
        <p:txBody>
          <a:bodyPr/>
          <a:lstStyle/>
          <a:p>
            <a:r>
              <a:rPr lang="en-US" altLang="zh-CN" dirty="0"/>
              <a:t>Previous Work</a:t>
            </a:r>
            <a:endParaRPr lang="zh-CN" altLang="en-US" dirty="0"/>
          </a:p>
        </p:txBody>
      </p:sp>
      <mc:AlternateContent xmlns:mc="http://schemas.openxmlformats.org/markup-compatibility/2006" xmlns:a14="http://schemas.microsoft.com/office/drawing/2010/main">
        <mc:Choice Requires="a14">
          <p:sp>
            <p:nvSpPr>
              <p:cNvPr id="4" name="文本占位符 3">
                <a:extLst>
                  <a:ext uri="{FF2B5EF4-FFF2-40B4-BE49-F238E27FC236}">
                    <a16:creationId xmlns:a16="http://schemas.microsoft.com/office/drawing/2014/main" id="{77721D94-D133-4ED1-B554-5CB1FB485091}"/>
                  </a:ext>
                </a:extLst>
              </p:cNvPr>
              <p:cNvSpPr>
                <a:spLocks noGrp="1"/>
              </p:cNvSpPr>
              <p:nvPr>
                <p:ph type="body" sz="quarter" idx="14"/>
              </p:nvPr>
            </p:nvSpPr>
            <p:spPr/>
            <p:txBody>
              <a:bodyPr/>
              <a:lstStyle/>
              <a:p>
                <a:r>
                  <a:rPr lang="en-US" altLang="zh-CN" dirty="0"/>
                  <a:t>Gradient Matching</a:t>
                </a:r>
              </a:p>
              <a:p>
                <a:pPr marL="889000" lvl="1" indent="-457200">
                  <a:buFont typeface="+mj-lt"/>
                  <a:buAutoNum type="arabicPeriod"/>
                </a:pPr>
                <a:r>
                  <a:rPr lang="en-US" altLang="zh-CN" dirty="0"/>
                  <a:t>Given a </a:t>
                </a:r>
                <a14:m>
                  <m:oMath xmlns:m="http://schemas.openxmlformats.org/officeDocument/2006/math">
                    <m:sSub>
                      <m:sSubPr>
                        <m:ctrlPr>
                          <a:rPr lang="en-US" altLang="zh-CN" b="0" i="1" smtClean="0">
                            <a:solidFill>
                              <a:schemeClr val="accent4">
                                <a:lumMod val="75000"/>
                              </a:schemeClr>
                            </a:solidFill>
                            <a:latin typeface="Cambria Math" panose="02040503050406030204" pitchFamily="18" charset="0"/>
                          </a:rPr>
                        </m:ctrlPr>
                      </m:sSubPr>
                      <m:e>
                        <m:r>
                          <a:rPr lang="en-US" altLang="zh-CN" b="0" i="1" smtClean="0">
                            <a:solidFill>
                              <a:schemeClr val="accent4">
                                <a:lumMod val="75000"/>
                              </a:schemeClr>
                            </a:solidFill>
                            <a:latin typeface="Cambria Math" panose="02040503050406030204" pitchFamily="18" charset="0"/>
                          </a:rPr>
                          <m:t>𝜃</m:t>
                        </m:r>
                      </m:e>
                      <m:sub>
                        <m:r>
                          <a:rPr lang="en-US" altLang="zh-CN" b="0" i="1" smtClean="0">
                            <a:solidFill>
                              <a:schemeClr val="accent4">
                                <a:lumMod val="75000"/>
                              </a:schemeClr>
                            </a:solidFill>
                            <a:latin typeface="Cambria Math" panose="02040503050406030204" pitchFamily="18" charset="0"/>
                          </a:rPr>
                          <m:t>0</m:t>
                        </m:r>
                      </m:sub>
                    </m:sSub>
                  </m:oMath>
                </a14:m>
                <a:r>
                  <a:rPr lang="en-US" altLang="zh-CN" dirty="0">
                    <a:solidFill>
                      <a:schemeClr val="accent4">
                        <a:lumMod val="75000"/>
                      </a:schemeClr>
                    </a:solidFill>
                  </a:rPr>
                  <a:t> of a model </a:t>
                </a:r>
                <a:r>
                  <a:rPr lang="en-US" altLang="zh-CN" dirty="0"/>
                  <a:t>(Line 3)</a:t>
                </a:r>
              </a:p>
              <a:p>
                <a:pPr marL="889000" lvl="1" indent="-457200">
                  <a:buFont typeface="+mj-lt"/>
                  <a:buAutoNum type="arabicPeriod"/>
                </a:pPr>
                <a:r>
                  <a:rPr lang="en-US" altLang="zh-CN" dirty="0"/>
                  <a:t>Train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𝜃</m:t>
                        </m:r>
                      </m:e>
                      <m:sub>
                        <m:r>
                          <a:rPr lang="en-US" altLang="zh-CN" b="0" i="1" smtClean="0">
                            <a:latin typeface="Cambria Math" panose="02040503050406030204" pitchFamily="18" charset="0"/>
                          </a:rPr>
                          <m:t>0</m:t>
                        </m:r>
                      </m:sub>
                    </m:sSub>
                  </m:oMath>
                </a14:m>
                <a:r>
                  <a:rPr lang="en-US" altLang="zh-CN" dirty="0"/>
                  <a:t> on </a:t>
                </a:r>
                <a:r>
                  <a:rPr lang="en-US" altLang="zh-CN" dirty="0">
                    <a:solidFill>
                      <a:schemeClr val="accent3">
                        <a:lumMod val="60000"/>
                        <a:lumOff val="40000"/>
                      </a:schemeClr>
                    </a:solidFill>
                  </a:rPr>
                  <a:t>synthetic data </a:t>
                </a:r>
                <a14:m>
                  <m:oMath xmlns:m="http://schemas.openxmlformats.org/officeDocument/2006/math">
                    <m:r>
                      <a:rPr lang="en-US" altLang="zh-CN" b="0" i="1" smtClean="0">
                        <a:solidFill>
                          <a:schemeClr val="accent3">
                            <a:lumMod val="60000"/>
                            <a:lumOff val="40000"/>
                          </a:schemeClr>
                        </a:solidFill>
                        <a:latin typeface="Cambria Math" panose="02040503050406030204" pitchFamily="18" charset="0"/>
                      </a:rPr>
                      <m:t>𝑠</m:t>
                    </m:r>
                  </m:oMath>
                </a14:m>
                <a:r>
                  <a:rPr lang="en-US" altLang="zh-CN" dirty="0">
                    <a:solidFill>
                      <a:schemeClr val="accent3">
                        <a:lumMod val="60000"/>
                        <a:lumOff val="40000"/>
                      </a:schemeClr>
                    </a:solidFill>
                  </a:rPr>
                  <a:t> and real data </a:t>
                </a:r>
                <a14:m>
                  <m:oMath xmlns:m="http://schemas.openxmlformats.org/officeDocument/2006/math">
                    <m:r>
                      <a:rPr lang="en-US" altLang="zh-CN" b="0" i="1" smtClean="0">
                        <a:solidFill>
                          <a:schemeClr val="accent3">
                            <a:lumMod val="60000"/>
                            <a:lumOff val="40000"/>
                          </a:schemeClr>
                        </a:solidFill>
                        <a:latin typeface="Cambria Math" panose="02040503050406030204" pitchFamily="18" charset="0"/>
                      </a:rPr>
                      <m:t>𝑥</m:t>
                    </m:r>
                  </m:oMath>
                </a14:m>
                <a:r>
                  <a:rPr lang="en-US" altLang="zh-CN" dirty="0">
                    <a:solidFill>
                      <a:schemeClr val="accent3">
                        <a:lumMod val="60000"/>
                        <a:lumOff val="40000"/>
                      </a:schemeClr>
                    </a:solidFill>
                  </a:rPr>
                  <a:t> </a:t>
                </a:r>
                <a:r>
                  <a:rPr lang="en-US" altLang="zh-CN" dirty="0">
                    <a:solidFill>
                      <a:schemeClr val="accent4">
                        <a:lumMod val="75000"/>
                      </a:schemeClr>
                    </a:solidFill>
                  </a:rPr>
                  <a:t>respectively</a:t>
                </a:r>
                <a:r>
                  <a:rPr lang="en-US" altLang="zh-CN" dirty="0"/>
                  <a:t> (Line 7)</a:t>
                </a:r>
              </a:p>
              <a:p>
                <a:pPr marL="889000" lvl="1" indent="-457200">
                  <a:buFont typeface="+mj-lt"/>
                  <a:buAutoNum type="arabicPeriod"/>
                </a:pPr>
                <a:r>
                  <a:rPr lang="en-US" altLang="zh-CN" dirty="0"/>
                  <a:t>Match the </a:t>
                </a:r>
                <a:r>
                  <a:rPr lang="en-US" altLang="zh-CN" dirty="0">
                    <a:solidFill>
                      <a:schemeClr val="accent3">
                        <a:lumMod val="60000"/>
                        <a:lumOff val="40000"/>
                      </a:schemeClr>
                    </a:solidFill>
                  </a:rPr>
                  <a:t>one-step gradient </a:t>
                </a:r>
                <a:r>
                  <a:rPr lang="en-US" altLang="zh-CN" dirty="0"/>
                  <a:t>(Line 8)</a:t>
                </a:r>
              </a:p>
            </p:txBody>
          </p:sp>
        </mc:Choice>
        <mc:Fallback xmlns="">
          <p:sp>
            <p:nvSpPr>
              <p:cNvPr id="4" name="文本占位符 3">
                <a:extLst>
                  <a:ext uri="{FF2B5EF4-FFF2-40B4-BE49-F238E27FC236}">
                    <a16:creationId xmlns:a16="http://schemas.microsoft.com/office/drawing/2014/main" id="{77721D94-D133-4ED1-B554-5CB1FB485091}"/>
                  </a:ext>
                </a:extLst>
              </p:cNvPr>
              <p:cNvSpPr>
                <a:spLocks noGrp="1" noRot="1" noChangeAspect="1" noMove="1" noResize="1" noEditPoints="1" noAdjustHandles="1" noChangeArrowheads="1" noChangeShapeType="1" noTextEdit="1"/>
              </p:cNvSpPr>
              <p:nvPr>
                <p:ph type="body" sz="quarter" idx="14"/>
              </p:nvPr>
            </p:nvSpPr>
            <p:spPr>
              <a:blipFill>
                <a:blip r:embed="rId2"/>
                <a:stretch>
                  <a:fillRect l="-390"/>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E31AFA09-7082-4219-8575-E9C4CCB4982D}"/>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Zhao, B., </a:t>
            </a:r>
            <a:r>
              <a:rPr lang="en-US" altLang="zh-CN" sz="1000" dirty="0" err="1">
                <a:solidFill>
                  <a:schemeClr val="bg1">
                    <a:lumMod val="50000"/>
                  </a:schemeClr>
                </a:solidFill>
              </a:rPr>
              <a:t>Mopuri</a:t>
            </a:r>
            <a:r>
              <a:rPr lang="en-US" altLang="zh-CN" sz="1000" dirty="0">
                <a:solidFill>
                  <a:schemeClr val="bg1">
                    <a:lumMod val="50000"/>
                  </a:schemeClr>
                </a:solidFill>
              </a:rPr>
              <a:t>, K. R., &amp; Bilen, H. (2020). Dataset condensation with gradient matching. </a:t>
            </a:r>
            <a:r>
              <a:rPr lang="en-US" altLang="zh-CN" sz="1000" dirty="0" err="1">
                <a:solidFill>
                  <a:schemeClr val="bg1">
                    <a:lumMod val="50000"/>
                  </a:schemeClr>
                </a:solidFill>
              </a:rPr>
              <a:t>arXiv</a:t>
            </a:r>
            <a:r>
              <a:rPr lang="en-US" altLang="zh-CN" sz="1000" dirty="0">
                <a:solidFill>
                  <a:schemeClr val="bg1">
                    <a:lumMod val="50000"/>
                  </a:schemeClr>
                </a:solidFill>
              </a:rPr>
              <a:t> preprint arXiv:2006.05929.</a:t>
            </a:r>
          </a:p>
        </p:txBody>
      </p:sp>
      <p:pic>
        <p:nvPicPr>
          <p:cNvPr id="6" name="图片 5">
            <a:extLst>
              <a:ext uri="{FF2B5EF4-FFF2-40B4-BE49-F238E27FC236}">
                <a16:creationId xmlns:a16="http://schemas.microsoft.com/office/drawing/2014/main" id="{6EDD8EF2-E71E-4FB6-A879-EEB2908F9B09}"/>
              </a:ext>
            </a:extLst>
          </p:cNvPr>
          <p:cNvPicPr>
            <a:picLocks noChangeAspect="1"/>
          </p:cNvPicPr>
          <p:nvPr/>
        </p:nvPicPr>
        <p:blipFill>
          <a:blip r:embed="rId3"/>
          <a:stretch>
            <a:fillRect/>
          </a:stretch>
        </p:blipFill>
        <p:spPr>
          <a:xfrm>
            <a:off x="1223740" y="2486517"/>
            <a:ext cx="8064500" cy="3637353"/>
          </a:xfrm>
          <a:prstGeom prst="rect">
            <a:avLst/>
          </a:prstGeom>
        </p:spPr>
      </p:pic>
    </p:spTree>
    <p:extLst>
      <p:ext uri="{BB962C8B-B14F-4D97-AF65-F5344CB8AC3E}">
        <p14:creationId xmlns:p14="http://schemas.microsoft.com/office/powerpoint/2010/main" val="648104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63B1513-FBE9-495C-B9E7-750F82D33676}"/>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18</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9A26A63D-108F-4373-AA93-FDF1816AA7CF}"/>
              </a:ext>
            </a:extLst>
          </p:cNvPr>
          <p:cNvSpPr>
            <a:spLocks noGrp="1"/>
          </p:cNvSpPr>
          <p:nvPr>
            <p:ph type="body" sz="quarter" idx="11"/>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86133919-377D-4621-9B04-A35B8853018A}"/>
              </a:ext>
            </a:extLst>
          </p:cNvPr>
          <p:cNvSpPr>
            <a:spLocks noGrp="1"/>
          </p:cNvSpPr>
          <p:nvPr>
            <p:ph type="body" sz="quarter" idx="14"/>
          </p:nvPr>
        </p:nvSpPr>
        <p:spPr/>
        <p:txBody>
          <a:bodyPr/>
          <a:lstStyle/>
          <a:p>
            <a:r>
              <a:rPr lang="en-US" altLang="zh-CN" dirty="0"/>
              <a:t>Meta-Model Matching</a:t>
            </a:r>
          </a:p>
          <a:p>
            <a:r>
              <a:rPr lang="en-US" altLang="zh-CN" dirty="0"/>
              <a:t>Gradient Matching</a:t>
            </a:r>
          </a:p>
          <a:p>
            <a:r>
              <a:rPr lang="en-US" altLang="zh-CN" dirty="0">
                <a:solidFill>
                  <a:schemeClr val="accent1"/>
                </a:solidFill>
              </a:rPr>
              <a:t>Trajectory Matching</a:t>
            </a:r>
          </a:p>
          <a:p>
            <a:r>
              <a:rPr lang="en-US" altLang="zh-CN" dirty="0"/>
              <a:t>Distribution Matching</a:t>
            </a:r>
            <a:endParaRPr lang="zh-CN" altLang="en-US" dirty="0"/>
          </a:p>
        </p:txBody>
      </p:sp>
    </p:spTree>
    <p:extLst>
      <p:ext uri="{BB962C8B-B14F-4D97-AF65-F5344CB8AC3E}">
        <p14:creationId xmlns:p14="http://schemas.microsoft.com/office/powerpoint/2010/main" val="3108047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F37350B-A040-4AE2-B4B7-3B60DB3D9191}"/>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19</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C0F2D21E-9439-479B-92F2-30D627536704}"/>
              </a:ext>
            </a:extLst>
          </p:cNvPr>
          <p:cNvSpPr>
            <a:spLocks noGrp="1"/>
          </p:cNvSpPr>
          <p:nvPr>
            <p:ph type="body" sz="quarter" idx="11"/>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77721D94-D133-4ED1-B554-5CB1FB485091}"/>
              </a:ext>
            </a:extLst>
          </p:cNvPr>
          <p:cNvSpPr>
            <a:spLocks noGrp="1"/>
          </p:cNvSpPr>
          <p:nvPr>
            <p:ph type="body" sz="quarter" idx="14"/>
          </p:nvPr>
        </p:nvSpPr>
        <p:spPr/>
        <p:txBody>
          <a:bodyPr/>
          <a:lstStyle/>
          <a:p>
            <a:r>
              <a:rPr lang="en-US" altLang="zh-CN" dirty="0"/>
              <a:t>Trajectory Matching</a:t>
            </a:r>
          </a:p>
          <a:p>
            <a:pPr marL="431800" lvl="1" indent="0">
              <a:buNone/>
            </a:pPr>
            <a:r>
              <a:rPr lang="en-US" altLang="zh-CN" dirty="0"/>
              <a:t>Goal: The </a:t>
            </a:r>
            <a:r>
              <a:rPr lang="en-US" altLang="zh-CN" dirty="0">
                <a:solidFill>
                  <a:schemeClr val="accent3">
                    <a:lumMod val="60000"/>
                    <a:lumOff val="40000"/>
                  </a:schemeClr>
                </a:solidFill>
              </a:rPr>
              <a:t>multi-step gradient </a:t>
            </a:r>
            <a:r>
              <a:rPr lang="en-US" altLang="zh-CN" dirty="0"/>
              <a:t>of a model trained on synthetic data and real data </a:t>
            </a:r>
            <a:r>
              <a:rPr lang="en-US" altLang="zh-CN" dirty="0">
                <a:solidFill>
                  <a:schemeClr val="accent4">
                    <a:lumMod val="75000"/>
                  </a:schemeClr>
                </a:solidFill>
              </a:rPr>
              <a:t>is similar</a:t>
            </a:r>
            <a:r>
              <a:rPr lang="en-US" altLang="zh-CN" dirty="0">
                <a:solidFill>
                  <a:schemeClr val="accent3">
                    <a:lumMod val="60000"/>
                    <a:lumOff val="40000"/>
                  </a:schemeClr>
                </a:solidFill>
              </a:rPr>
              <a:t> </a:t>
            </a:r>
            <a:endParaRPr lang="zh-CN" altLang="en-US" dirty="0">
              <a:solidFill>
                <a:schemeClr val="accent3">
                  <a:lumMod val="60000"/>
                  <a:lumOff val="40000"/>
                </a:schemeClr>
              </a:solidFill>
            </a:endParaRPr>
          </a:p>
        </p:txBody>
      </p:sp>
      <p:sp>
        <p:nvSpPr>
          <p:cNvPr id="5" name="文本框 4">
            <a:extLst>
              <a:ext uri="{FF2B5EF4-FFF2-40B4-BE49-F238E27FC236}">
                <a16:creationId xmlns:a16="http://schemas.microsoft.com/office/drawing/2014/main" id="{CCF77C38-DBE0-46FF-9DC9-E705C847ACE5}"/>
              </a:ext>
            </a:extLst>
          </p:cNvPr>
          <p:cNvSpPr txBox="1"/>
          <p:nvPr/>
        </p:nvSpPr>
        <p:spPr>
          <a:xfrm>
            <a:off x="311331" y="6123870"/>
            <a:ext cx="10930993" cy="400110"/>
          </a:xfrm>
          <a:prstGeom prst="rect">
            <a:avLst/>
          </a:prstGeom>
          <a:noFill/>
        </p:spPr>
        <p:txBody>
          <a:bodyPr wrap="square">
            <a:spAutoFit/>
          </a:bodyPr>
          <a:lstStyle/>
          <a:p>
            <a:r>
              <a:rPr lang="en-US" altLang="zh-CN" sz="1000" dirty="0" err="1">
                <a:solidFill>
                  <a:schemeClr val="bg1">
                    <a:lumMod val="50000"/>
                  </a:schemeClr>
                </a:solidFill>
              </a:rPr>
              <a:t>Cazenavette</a:t>
            </a:r>
            <a:r>
              <a:rPr lang="en-US" altLang="zh-CN" sz="1000" dirty="0">
                <a:solidFill>
                  <a:schemeClr val="bg1">
                    <a:lumMod val="50000"/>
                  </a:schemeClr>
                </a:solidFill>
              </a:rPr>
              <a:t>, G., Wang, T., Torralba, A., </a:t>
            </a:r>
            <a:r>
              <a:rPr lang="en-US" altLang="zh-CN" sz="1000" dirty="0" err="1">
                <a:solidFill>
                  <a:schemeClr val="bg1">
                    <a:lumMod val="50000"/>
                  </a:schemeClr>
                </a:solidFill>
              </a:rPr>
              <a:t>Efros</a:t>
            </a:r>
            <a:r>
              <a:rPr lang="en-US" altLang="zh-CN" sz="1000" dirty="0">
                <a:solidFill>
                  <a:schemeClr val="bg1">
                    <a:lumMod val="50000"/>
                  </a:schemeClr>
                </a:solidFill>
              </a:rPr>
              <a:t>, A. A., &amp; Zhu, J. Y. (2022). Dataset distillation by matching training trajectories. In Proceedings of the IEEE/CVF Conference on Computer Vision and Pattern Recognition (pp. 4750-4759).</a:t>
            </a:r>
          </a:p>
        </p:txBody>
      </p:sp>
      <p:pic>
        <p:nvPicPr>
          <p:cNvPr id="7" name="图片 6">
            <a:extLst>
              <a:ext uri="{FF2B5EF4-FFF2-40B4-BE49-F238E27FC236}">
                <a16:creationId xmlns:a16="http://schemas.microsoft.com/office/drawing/2014/main" id="{A1EC6B6A-E8F1-46B7-8CD4-11D3DDF699FA}"/>
              </a:ext>
            </a:extLst>
          </p:cNvPr>
          <p:cNvPicPr>
            <a:picLocks noChangeAspect="1"/>
          </p:cNvPicPr>
          <p:nvPr/>
        </p:nvPicPr>
        <p:blipFill>
          <a:blip r:embed="rId2"/>
          <a:stretch>
            <a:fillRect/>
          </a:stretch>
        </p:blipFill>
        <p:spPr>
          <a:xfrm>
            <a:off x="1031670" y="1847658"/>
            <a:ext cx="9121061" cy="3778562"/>
          </a:xfrm>
          <a:prstGeom prst="rect">
            <a:avLst/>
          </a:prstGeom>
        </p:spPr>
      </p:pic>
    </p:spTree>
    <p:extLst>
      <p:ext uri="{BB962C8B-B14F-4D97-AF65-F5344CB8AC3E}">
        <p14:creationId xmlns:p14="http://schemas.microsoft.com/office/powerpoint/2010/main" val="2136413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E15F789-CFCD-4162-8DA8-0B6786C10E93}"/>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2</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C9590CAE-302D-4977-B755-6711D89FF2D4}"/>
              </a:ext>
            </a:extLst>
          </p:cNvPr>
          <p:cNvSpPr>
            <a:spLocks noGrp="1"/>
          </p:cNvSpPr>
          <p:nvPr>
            <p:ph type="body" sz="quarter" idx="11"/>
          </p:nvPr>
        </p:nvSpPr>
        <p:spPr/>
        <p:txBody>
          <a:bodyPr/>
          <a:lstStyle/>
          <a:p>
            <a:r>
              <a:rPr lang="en-US" altLang="zh-CN" dirty="0"/>
              <a:t>Dataset Distillation</a:t>
            </a:r>
            <a:endParaRPr lang="zh-CN" altLang="en-US" dirty="0"/>
          </a:p>
        </p:txBody>
      </p:sp>
      <p:sp>
        <p:nvSpPr>
          <p:cNvPr id="4" name="文本占位符 3">
            <a:extLst>
              <a:ext uri="{FF2B5EF4-FFF2-40B4-BE49-F238E27FC236}">
                <a16:creationId xmlns:a16="http://schemas.microsoft.com/office/drawing/2014/main" id="{D9011205-1343-4462-A197-86DCFC2455FC}"/>
              </a:ext>
            </a:extLst>
          </p:cNvPr>
          <p:cNvSpPr>
            <a:spLocks noGrp="1"/>
          </p:cNvSpPr>
          <p:nvPr>
            <p:ph type="body" sz="quarter" idx="4294967295"/>
          </p:nvPr>
        </p:nvSpPr>
        <p:spPr>
          <a:xfrm>
            <a:off x="301483" y="6084164"/>
            <a:ext cx="3922696" cy="396011"/>
          </a:xfrm>
          <a:prstGeom prst="rect">
            <a:avLst/>
          </a:prstGeom>
        </p:spPr>
        <p:txBody>
          <a:bodyPr/>
          <a:lstStyle/>
          <a:p>
            <a:endParaRPr lang="zh-CN" altLang="en-US"/>
          </a:p>
        </p:txBody>
      </p:sp>
      <p:sp>
        <p:nvSpPr>
          <p:cNvPr id="5" name="文本占位符 4">
            <a:extLst>
              <a:ext uri="{FF2B5EF4-FFF2-40B4-BE49-F238E27FC236}">
                <a16:creationId xmlns:a16="http://schemas.microsoft.com/office/drawing/2014/main" id="{0C50B553-DF4E-497A-BF78-192D564DFBD0}"/>
              </a:ext>
            </a:extLst>
          </p:cNvPr>
          <p:cNvSpPr>
            <a:spLocks noGrp="1"/>
          </p:cNvSpPr>
          <p:nvPr>
            <p:ph type="body" sz="quarter" idx="4294967295"/>
          </p:nvPr>
        </p:nvSpPr>
        <p:spPr>
          <a:xfrm>
            <a:off x="4525174" y="6084164"/>
            <a:ext cx="3922696" cy="396011"/>
          </a:xfrm>
          <a:prstGeom prst="rect">
            <a:avLst/>
          </a:prstGeom>
        </p:spPr>
        <p:txBody>
          <a:bodyPr/>
          <a:lstStyle/>
          <a:p>
            <a:endParaRPr lang="zh-CN" altLang="en-US"/>
          </a:p>
        </p:txBody>
      </p:sp>
      <p:sp>
        <p:nvSpPr>
          <p:cNvPr id="6" name="文本占位符 5">
            <a:extLst>
              <a:ext uri="{FF2B5EF4-FFF2-40B4-BE49-F238E27FC236}">
                <a16:creationId xmlns:a16="http://schemas.microsoft.com/office/drawing/2014/main" id="{5CF7F294-0FAF-493B-A411-968B50677324}"/>
              </a:ext>
            </a:extLst>
          </p:cNvPr>
          <p:cNvSpPr>
            <a:spLocks noGrp="1"/>
          </p:cNvSpPr>
          <p:nvPr>
            <p:ph type="body" sz="quarter" idx="14"/>
          </p:nvPr>
        </p:nvSpPr>
        <p:spPr/>
        <p:txBody>
          <a:bodyPr/>
          <a:lstStyle/>
          <a:p>
            <a:pPr>
              <a:buFont typeface="Wingdings" panose="05000000000000000000" pitchFamily="2" charset="2"/>
              <a:buChar char="l"/>
            </a:pPr>
            <a:r>
              <a:rPr lang="en-US" altLang="zh-CN" sz="2400" b="1" dirty="0">
                <a:solidFill>
                  <a:schemeClr val="tx1"/>
                </a:solidFill>
              </a:rPr>
              <a:t>Data = </a:t>
            </a:r>
            <a:r>
              <a:rPr lang="en-US" altLang="zh-CN" sz="2400" b="1" dirty="0">
                <a:solidFill>
                  <a:srgbClr val="0070C0"/>
                </a:solidFill>
              </a:rPr>
              <a:t>Information</a:t>
            </a:r>
            <a:r>
              <a:rPr lang="en-US" altLang="zh-CN" sz="2400" b="1" dirty="0">
                <a:solidFill>
                  <a:schemeClr val="tx1"/>
                </a:solidFill>
              </a:rPr>
              <a:t> + </a:t>
            </a:r>
            <a:r>
              <a:rPr lang="en-US" altLang="zh-CN" sz="2400" b="1" dirty="0">
                <a:solidFill>
                  <a:schemeClr val="bg1">
                    <a:lumMod val="65000"/>
                  </a:schemeClr>
                </a:solidFill>
              </a:rPr>
              <a:t>Noise</a:t>
            </a:r>
          </a:p>
          <a:p>
            <a:pPr>
              <a:buFont typeface="Wingdings" panose="05000000000000000000" pitchFamily="2" charset="2"/>
              <a:buChar char="l"/>
            </a:pPr>
            <a:endParaRPr lang="en-US" altLang="zh-CN" sz="2400" b="1" dirty="0">
              <a:solidFill>
                <a:schemeClr val="tx1"/>
              </a:solidFill>
            </a:endParaRPr>
          </a:p>
          <a:p>
            <a:pPr>
              <a:buFont typeface="Wingdings" panose="05000000000000000000" pitchFamily="2" charset="2"/>
              <a:buChar char="l"/>
            </a:pPr>
            <a:r>
              <a:rPr lang="en-US" altLang="zh-CN" sz="2400" b="1" dirty="0"/>
              <a:t>How to identify the most critical </a:t>
            </a:r>
            <a:r>
              <a:rPr lang="en-US" altLang="zh-CN" sz="2400" b="1" dirty="0">
                <a:solidFill>
                  <a:srgbClr val="0070C0"/>
                </a:solidFill>
              </a:rPr>
              <a:t>information</a:t>
            </a:r>
            <a:r>
              <a:rPr lang="en-US" altLang="zh-CN" sz="2400" b="1" dirty="0"/>
              <a:t> from the dataset?</a:t>
            </a:r>
            <a:endParaRPr lang="en-US" altLang="zh-CN" sz="2400" b="1" dirty="0">
              <a:solidFill>
                <a:schemeClr val="tx1"/>
              </a:solidFill>
            </a:endParaRPr>
          </a:p>
          <a:p>
            <a:pPr>
              <a:buFont typeface="Wingdings" panose="05000000000000000000" pitchFamily="2" charset="2"/>
              <a:buChar char="l"/>
            </a:pPr>
            <a:endParaRPr lang="en-US" altLang="zh-CN" sz="2400" b="1" dirty="0">
              <a:solidFill>
                <a:schemeClr val="tx1"/>
              </a:solidFill>
            </a:endParaRPr>
          </a:p>
          <a:p>
            <a:pPr>
              <a:buFont typeface="Wingdings" panose="05000000000000000000" pitchFamily="2" charset="2"/>
              <a:buChar char="l"/>
            </a:pPr>
            <a:r>
              <a:rPr lang="en-US" altLang="zh-CN" sz="2400" b="1" dirty="0">
                <a:solidFill>
                  <a:schemeClr val="accent1">
                    <a:lumMod val="75000"/>
                  </a:schemeClr>
                </a:solidFill>
              </a:rPr>
              <a:t>Dataset Distillation </a:t>
            </a:r>
            <a:r>
              <a:rPr lang="en-US" altLang="zh-CN" sz="2400" b="1" dirty="0"/>
              <a:t>is a promising solution</a:t>
            </a:r>
            <a:endParaRPr lang="zh-CN" altLang="en-US" sz="2400" b="1" dirty="0">
              <a:solidFill>
                <a:schemeClr val="tx1"/>
              </a:solidFill>
            </a:endParaRPr>
          </a:p>
        </p:txBody>
      </p:sp>
    </p:spTree>
    <p:extLst>
      <p:ext uri="{BB962C8B-B14F-4D97-AF65-F5344CB8AC3E}">
        <p14:creationId xmlns:p14="http://schemas.microsoft.com/office/powerpoint/2010/main" val="1042660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63B1513-FBE9-495C-B9E7-750F82D33676}"/>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20</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9A26A63D-108F-4373-AA93-FDF1816AA7CF}"/>
              </a:ext>
            </a:extLst>
          </p:cNvPr>
          <p:cNvSpPr>
            <a:spLocks noGrp="1"/>
          </p:cNvSpPr>
          <p:nvPr>
            <p:ph type="body" sz="quarter" idx="11"/>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86133919-377D-4621-9B04-A35B8853018A}"/>
              </a:ext>
            </a:extLst>
          </p:cNvPr>
          <p:cNvSpPr>
            <a:spLocks noGrp="1"/>
          </p:cNvSpPr>
          <p:nvPr>
            <p:ph type="body" sz="quarter" idx="14"/>
          </p:nvPr>
        </p:nvSpPr>
        <p:spPr/>
        <p:txBody>
          <a:bodyPr/>
          <a:lstStyle/>
          <a:p>
            <a:r>
              <a:rPr lang="en-US" altLang="zh-CN" dirty="0"/>
              <a:t>Meta-Model Matching</a:t>
            </a:r>
          </a:p>
          <a:p>
            <a:r>
              <a:rPr lang="en-US" altLang="zh-CN" dirty="0"/>
              <a:t>Gradient Matching</a:t>
            </a:r>
          </a:p>
          <a:p>
            <a:r>
              <a:rPr lang="en-US" altLang="zh-CN" dirty="0"/>
              <a:t>Trajectory Matching</a:t>
            </a:r>
          </a:p>
          <a:p>
            <a:r>
              <a:rPr lang="en-US" altLang="zh-CN" dirty="0">
                <a:solidFill>
                  <a:schemeClr val="accent1"/>
                </a:solidFill>
              </a:rPr>
              <a:t>Distribution Matching</a:t>
            </a:r>
            <a:endParaRPr lang="zh-CN" altLang="en-US" dirty="0">
              <a:solidFill>
                <a:schemeClr val="accent1"/>
              </a:solidFill>
            </a:endParaRPr>
          </a:p>
        </p:txBody>
      </p:sp>
    </p:spTree>
    <p:extLst>
      <p:ext uri="{BB962C8B-B14F-4D97-AF65-F5344CB8AC3E}">
        <p14:creationId xmlns:p14="http://schemas.microsoft.com/office/powerpoint/2010/main" val="1500482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21</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p:txBody>
          <a:bodyPr/>
          <a:lstStyle/>
          <a:p>
            <a:r>
              <a:rPr lang="en-US" altLang="zh-CN" dirty="0"/>
              <a:t>Distribution Matching</a:t>
            </a:r>
          </a:p>
          <a:p>
            <a:pPr marL="431800" lvl="1" indent="0">
              <a:buNone/>
            </a:pPr>
            <a:r>
              <a:rPr lang="en-US" altLang="zh-CN" dirty="0"/>
              <a:t>Goal: The </a:t>
            </a:r>
            <a:r>
              <a:rPr lang="en-US" altLang="zh-CN" dirty="0">
                <a:solidFill>
                  <a:schemeClr val="accent3">
                    <a:lumMod val="60000"/>
                    <a:lumOff val="40000"/>
                  </a:schemeClr>
                </a:solidFill>
              </a:rPr>
              <a:t>hidden states </a:t>
            </a:r>
            <a:r>
              <a:rPr lang="en-US" altLang="zh-CN" dirty="0"/>
              <a:t>of </a:t>
            </a:r>
            <a:r>
              <a:rPr lang="en-US" altLang="zh-CN" dirty="0">
                <a:solidFill>
                  <a:schemeClr val="accent4">
                    <a:lumMod val="75000"/>
                  </a:schemeClr>
                </a:solidFill>
              </a:rPr>
              <a:t>the synthetic data and real data </a:t>
            </a:r>
            <a:r>
              <a:rPr lang="en-US" altLang="zh-CN" dirty="0">
                <a:solidFill>
                  <a:srgbClr val="C00000"/>
                </a:solidFill>
              </a:rPr>
              <a:t>on the model </a:t>
            </a:r>
            <a:r>
              <a:rPr lang="en-US" altLang="zh-CN" dirty="0"/>
              <a:t>is similar</a:t>
            </a:r>
            <a:endParaRPr lang="zh-CN" altLang="en-US" dirty="0">
              <a:solidFill>
                <a:schemeClr val="accent1"/>
              </a:solidFill>
            </a:endParaRPr>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123870"/>
            <a:ext cx="10930993" cy="246221"/>
          </a:xfrm>
          <a:prstGeom prst="rect">
            <a:avLst/>
          </a:prstGeom>
          <a:noFill/>
        </p:spPr>
        <p:txBody>
          <a:bodyPr wrap="square">
            <a:spAutoFit/>
          </a:bodyPr>
          <a:lstStyle/>
          <a:p>
            <a:r>
              <a:rPr lang="en-US" altLang="zh-CN" sz="1000" dirty="0">
                <a:solidFill>
                  <a:schemeClr val="bg1">
                    <a:lumMod val="50000"/>
                  </a:schemeClr>
                </a:solidFill>
              </a:rPr>
              <a:t>Zhao, B., &amp; Bilen, H. (2023). Dataset condensation with distribution matching. In Proceedings of the IEEE/CVF Winter Conference on Applications of Computer Vision (pp. 6514-6523).</a:t>
            </a:r>
          </a:p>
        </p:txBody>
      </p:sp>
      <p:pic>
        <p:nvPicPr>
          <p:cNvPr id="7" name="图片 6">
            <a:extLst>
              <a:ext uri="{FF2B5EF4-FFF2-40B4-BE49-F238E27FC236}">
                <a16:creationId xmlns:a16="http://schemas.microsoft.com/office/drawing/2014/main" id="{73AD5397-6850-4259-83DB-E73E2D01AA43}"/>
              </a:ext>
            </a:extLst>
          </p:cNvPr>
          <p:cNvPicPr>
            <a:picLocks noChangeAspect="1"/>
          </p:cNvPicPr>
          <p:nvPr/>
        </p:nvPicPr>
        <p:blipFill>
          <a:blip r:embed="rId2"/>
          <a:stretch>
            <a:fillRect/>
          </a:stretch>
        </p:blipFill>
        <p:spPr>
          <a:xfrm>
            <a:off x="1799804" y="1796595"/>
            <a:ext cx="7486650" cy="3486150"/>
          </a:xfrm>
          <a:prstGeom prst="rect">
            <a:avLst/>
          </a:prstGeom>
        </p:spPr>
      </p:pic>
    </p:spTree>
    <p:extLst>
      <p:ext uri="{BB962C8B-B14F-4D97-AF65-F5344CB8AC3E}">
        <p14:creationId xmlns:p14="http://schemas.microsoft.com/office/powerpoint/2010/main" val="62447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22</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Previous Work</a:t>
            </a:r>
            <a:endParaRPr lang="zh-CN" altLang="en-US" dirty="0"/>
          </a:p>
        </p:txBody>
      </p:sp>
      <mc:AlternateContent xmlns:mc="http://schemas.openxmlformats.org/markup-compatibility/2006" xmlns:a14="http://schemas.microsoft.com/office/drawing/2010/main">
        <mc:Choice Requires="a14">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p:txBody>
              <a:bodyPr/>
              <a:lstStyle/>
              <a:p>
                <a:r>
                  <a:rPr lang="en-US" altLang="zh-CN" dirty="0"/>
                  <a:t>Distribution Matching</a:t>
                </a:r>
              </a:p>
              <a:p>
                <a:pPr marL="431800" lvl="1" indent="0">
                  <a:buNone/>
                </a:pPr>
                <a:r>
                  <a:rPr lang="en-US" altLang="zh-CN" dirty="0"/>
                  <a:t>Goal: The </a:t>
                </a:r>
                <a:r>
                  <a:rPr lang="en-US" altLang="zh-CN" dirty="0">
                    <a:solidFill>
                      <a:schemeClr val="accent3">
                        <a:lumMod val="60000"/>
                        <a:lumOff val="40000"/>
                      </a:schemeClr>
                    </a:solidFill>
                  </a:rPr>
                  <a:t>hidden states </a:t>
                </a:r>
                <a:r>
                  <a:rPr lang="en-US" altLang="zh-CN" dirty="0"/>
                  <a:t>of </a:t>
                </a:r>
                <a:r>
                  <a:rPr lang="en-US" altLang="zh-CN" dirty="0">
                    <a:solidFill>
                      <a:schemeClr val="accent4">
                        <a:lumMod val="75000"/>
                      </a:schemeClr>
                    </a:solidFill>
                  </a:rPr>
                  <a:t>the synthetic data and real data </a:t>
                </a:r>
                <a:r>
                  <a:rPr lang="en-US" altLang="zh-CN" dirty="0">
                    <a:solidFill>
                      <a:srgbClr val="C00000"/>
                    </a:solidFill>
                  </a:rPr>
                  <a:t>on the model </a:t>
                </a:r>
                <a:r>
                  <a:rPr lang="en-US" altLang="zh-CN" dirty="0"/>
                  <a:t>is similar</a:t>
                </a:r>
              </a:p>
              <a:p>
                <a:pPr marL="889000" lvl="1" indent="-457200">
                  <a:buAutoNum type="arabicPeriod"/>
                </a:pPr>
                <a:r>
                  <a:rPr lang="en-US" altLang="zh-CN" dirty="0"/>
                  <a:t>Sample a </a:t>
                </a:r>
                <a:r>
                  <a:rPr lang="en-US" altLang="zh-CN" dirty="0">
                    <a:solidFill>
                      <a:schemeClr val="accent1">
                        <a:lumMod val="75000"/>
                      </a:schemeClr>
                    </a:solidFill>
                  </a:rPr>
                  <a:t>random parameter </a:t>
                </a:r>
                <a14:m>
                  <m:oMath xmlns:m="http://schemas.openxmlformats.org/officeDocument/2006/math">
                    <m:r>
                      <a:rPr lang="en-US" altLang="zh-CN" b="0" i="1" smtClean="0">
                        <a:solidFill>
                          <a:schemeClr val="accent1">
                            <a:lumMod val="75000"/>
                          </a:schemeClr>
                        </a:solidFill>
                        <a:latin typeface="Cambria Math" panose="02040503050406030204" pitchFamily="18" charset="0"/>
                      </a:rPr>
                      <m:t>𝜃</m:t>
                    </m:r>
                  </m:oMath>
                </a14:m>
                <a:r>
                  <a:rPr lang="zh-CN" altLang="en-US" dirty="0">
                    <a:solidFill>
                      <a:schemeClr val="accent1">
                        <a:lumMod val="75000"/>
                      </a:schemeClr>
                    </a:solidFill>
                  </a:rPr>
                  <a:t> </a:t>
                </a:r>
                <a:r>
                  <a:rPr lang="en-US" altLang="zh-CN" dirty="0"/>
                  <a:t>(Line 3)</a:t>
                </a:r>
              </a:p>
              <a:p>
                <a:pPr marL="889000" lvl="1" indent="-457200">
                  <a:buAutoNum type="arabicPeriod"/>
                </a:pPr>
                <a:r>
                  <a:rPr lang="en-US" altLang="zh-CN" dirty="0"/>
                  <a:t>Calculate the </a:t>
                </a:r>
                <a:r>
                  <a:rPr lang="en-US" altLang="zh-CN" dirty="0">
                    <a:solidFill>
                      <a:schemeClr val="accent1">
                        <a:lumMod val="75000"/>
                      </a:schemeClr>
                    </a:solidFill>
                  </a:rPr>
                  <a:t>distribution MSE error </a:t>
                </a:r>
                <a:r>
                  <a:rPr lang="en-US" altLang="zh-CN" dirty="0"/>
                  <a:t>(Line 5)</a:t>
                </a:r>
                <a:endParaRPr lang="zh-CN" altLang="en-US" dirty="0"/>
              </a:p>
            </p:txBody>
          </p:sp>
        </mc:Choice>
        <mc:Fallback xmlns="">
          <p:sp>
            <p:nvSpPr>
              <p:cNvPr id="4" name="文本占位符 3">
                <a:extLst>
                  <a:ext uri="{FF2B5EF4-FFF2-40B4-BE49-F238E27FC236}">
                    <a16:creationId xmlns:a16="http://schemas.microsoft.com/office/drawing/2014/main" id="{5B43ADBE-53E3-47DD-83FE-27C002439D09}"/>
                  </a:ext>
                </a:extLst>
              </p:cNvPr>
              <p:cNvSpPr>
                <a:spLocks noGrp="1" noRot="1" noChangeAspect="1" noMove="1" noResize="1" noEditPoints="1" noAdjustHandles="1" noChangeArrowheads="1" noChangeShapeType="1" noTextEdit="1"/>
              </p:cNvSpPr>
              <p:nvPr>
                <p:ph type="body" sz="quarter" idx="14"/>
              </p:nvPr>
            </p:nvSpPr>
            <p:spPr>
              <a:blipFill>
                <a:blip r:embed="rId2"/>
                <a:stretch>
                  <a:fillRect l="-390"/>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CFB4F9BD-BC46-48A0-AE40-D17C840E2E22}"/>
              </a:ext>
            </a:extLst>
          </p:cNvPr>
          <p:cNvSpPr txBox="1"/>
          <p:nvPr/>
        </p:nvSpPr>
        <p:spPr>
          <a:xfrm>
            <a:off x="311331" y="6123870"/>
            <a:ext cx="10930993" cy="246221"/>
          </a:xfrm>
          <a:prstGeom prst="rect">
            <a:avLst/>
          </a:prstGeom>
          <a:noFill/>
        </p:spPr>
        <p:txBody>
          <a:bodyPr wrap="square">
            <a:spAutoFit/>
          </a:bodyPr>
          <a:lstStyle/>
          <a:p>
            <a:r>
              <a:rPr lang="en-US" altLang="zh-CN" sz="1000">
                <a:solidFill>
                  <a:schemeClr val="bg1">
                    <a:lumMod val="50000"/>
                  </a:schemeClr>
                </a:solidFill>
              </a:rPr>
              <a:t>Zhao, B., &amp; Bilen, H. (2023). Dataset condensation with distribution matching. In Proceedings of the IEEE/CVF Winter Conference on Applications of Computer Vision (pp. 6514-6523).</a:t>
            </a:r>
            <a:endParaRPr lang="en-US" altLang="zh-CN" sz="1000" dirty="0">
              <a:solidFill>
                <a:schemeClr val="bg1">
                  <a:lumMod val="50000"/>
                </a:schemeClr>
              </a:solidFill>
            </a:endParaRPr>
          </a:p>
        </p:txBody>
      </p:sp>
      <p:pic>
        <p:nvPicPr>
          <p:cNvPr id="8" name="图片 7">
            <a:extLst>
              <a:ext uri="{FF2B5EF4-FFF2-40B4-BE49-F238E27FC236}">
                <a16:creationId xmlns:a16="http://schemas.microsoft.com/office/drawing/2014/main" id="{ABCF5C14-B069-45A0-897E-312C68A62CEF}"/>
              </a:ext>
            </a:extLst>
          </p:cNvPr>
          <p:cNvPicPr>
            <a:picLocks noChangeAspect="1"/>
          </p:cNvPicPr>
          <p:nvPr/>
        </p:nvPicPr>
        <p:blipFill>
          <a:blip r:embed="rId3"/>
          <a:stretch>
            <a:fillRect/>
          </a:stretch>
        </p:blipFill>
        <p:spPr>
          <a:xfrm>
            <a:off x="503660" y="2764095"/>
            <a:ext cx="9936708" cy="2991609"/>
          </a:xfrm>
          <a:prstGeom prst="rect">
            <a:avLst/>
          </a:prstGeom>
        </p:spPr>
      </p:pic>
      <p:grpSp>
        <p:nvGrpSpPr>
          <p:cNvPr id="15" name="组合 14">
            <a:extLst>
              <a:ext uri="{FF2B5EF4-FFF2-40B4-BE49-F238E27FC236}">
                <a16:creationId xmlns:a16="http://schemas.microsoft.com/office/drawing/2014/main" id="{264BE8FE-2F69-461F-9C85-A27C2F0D50B2}"/>
              </a:ext>
            </a:extLst>
          </p:cNvPr>
          <p:cNvGrpSpPr/>
          <p:nvPr/>
        </p:nvGrpSpPr>
        <p:grpSpPr>
          <a:xfrm>
            <a:off x="8682108" y="4557713"/>
            <a:ext cx="2550368" cy="767388"/>
            <a:chOff x="8688262" y="4478140"/>
            <a:chExt cx="3198938" cy="962538"/>
          </a:xfrm>
        </p:grpSpPr>
        <p:sp>
          <p:nvSpPr>
            <p:cNvPr id="14" name="矩形 13">
              <a:extLst>
                <a:ext uri="{FF2B5EF4-FFF2-40B4-BE49-F238E27FC236}">
                  <a16:creationId xmlns:a16="http://schemas.microsoft.com/office/drawing/2014/main" id="{0715A199-A702-41CC-B506-FC98C3FDEE5C}"/>
                </a:ext>
              </a:extLst>
            </p:cNvPr>
            <p:cNvSpPr/>
            <p:nvPr/>
          </p:nvSpPr>
          <p:spPr>
            <a:xfrm>
              <a:off x="8688262" y="4478140"/>
              <a:ext cx="3198938" cy="96253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2" descr="https://alidocs.oss-cn-zhangjiakou.aliyuncs.com/res/wYdgOkXd7ZKKl4BX/img/deb95f14-fc58-474e-8b99-4ef289cf88aa.png">
              <a:extLst>
                <a:ext uri="{FF2B5EF4-FFF2-40B4-BE49-F238E27FC236}">
                  <a16:creationId xmlns:a16="http://schemas.microsoft.com/office/drawing/2014/main" id="{919230B9-13CB-485C-BD62-693ADB83C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572" y="4507033"/>
              <a:ext cx="3133531" cy="90475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3" name="直接箭头连接符 12">
            <a:extLst>
              <a:ext uri="{FF2B5EF4-FFF2-40B4-BE49-F238E27FC236}">
                <a16:creationId xmlns:a16="http://schemas.microsoft.com/office/drawing/2014/main" id="{D8F6B070-1D59-4EE5-A84F-A744A3AE3727}"/>
              </a:ext>
            </a:extLst>
          </p:cNvPr>
          <p:cNvCxnSpPr/>
          <p:nvPr/>
        </p:nvCxnSpPr>
        <p:spPr>
          <a:xfrm>
            <a:off x="8136508" y="4959409"/>
            <a:ext cx="4320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393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a:extLst>
              <a:ext uri="{FF2B5EF4-FFF2-40B4-BE49-F238E27FC236}">
                <a16:creationId xmlns:a16="http://schemas.microsoft.com/office/drawing/2014/main" id="{4BABD096-A044-4E29-AF2C-0916ED58D710}"/>
              </a:ext>
            </a:extLst>
          </p:cNvPr>
          <p:cNvSpPr>
            <a:spLocks noGrp="1"/>
          </p:cNvSpPr>
          <p:nvPr>
            <p:ph type="pic" sz="quarter" idx="10"/>
          </p:nvPr>
        </p:nvSpPr>
        <p:spPr/>
      </p:sp>
      <p:sp>
        <p:nvSpPr>
          <p:cNvPr id="3" name="标题 2">
            <a:extLst>
              <a:ext uri="{FF2B5EF4-FFF2-40B4-BE49-F238E27FC236}">
                <a16:creationId xmlns:a16="http://schemas.microsoft.com/office/drawing/2014/main" id="{57E5AE1B-73E2-443F-B751-37109217BE39}"/>
              </a:ext>
            </a:extLst>
          </p:cNvPr>
          <p:cNvSpPr>
            <a:spLocks noGrp="1"/>
          </p:cNvSpPr>
          <p:nvPr>
            <p:ph type="title"/>
          </p:nvPr>
        </p:nvSpPr>
        <p:spPr/>
        <p:txBody>
          <a:bodyPr/>
          <a:lstStyle/>
          <a:p>
            <a:r>
              <a:rPr lang="en-US" altLang="zh-CN" sz="3200" dirty="0"/>
              <a:t>Distillation for Different Data </a:t>
            </a:r>
            <a:endParaRPr lang="zh-CN" altLang="en-US" sz="3200" dirty="0"/>
          </a:p>
        </p:txBody>
      </p:sp>
      <p:sp>
        <p:nvSpPr>
          <p:cNvPr id="4" name="文本占位符 3">
            <a:extLst>
              <a:ext uri="{FF2B5EF4-FFF2-40B4-BE49-F238E27FC236}">
                <a16:creationId xmlns:a16="http://schemas.microsoft.com/office/drawing/2014/main" id="{C415F831-A120-408D-BDE3-F5A2CCE002DA}"/>
              </a:ext>
            </a:extLst>
          </p:cNvPr>
          <p:cNvSpPr>
            <a:spLocks noGrp="1"/>
          </p:cNvSpPr>
          <p:nvPr>
            <p:ph type="body" sz="quarter" idx="11"/>
          </p:nvPr>
        </p:nvSpPr>
        <p:spPr/>
        <p:txBody>
          <a:bodyPr/>
          <a:lstStyle/>
          <a:p>
            <a:endParaRPr lang="zh-CN" altLang="en-US"/>
          </a:p>
        </p:txBody>
      </p:sp>
    </p:spTree>
    <p:extLst>
      <p:ext uri="{BB962C8B-B14F-4D97-AF65-F5344CB8AC3E}">
        <p14:creationId xmlns:p14="http://schemas.microsoft.com/office/powerpoint/2010/main" val="1114660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F37350B-A040-4AE2-B4B7-3B60DB3D9191}"/>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24</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C0F2D21E-9439-479B-92F2-30D627536704}"/>
              </a:ext>
            </a:extLst>
          </p:cNvPr>
          <p:cNvSpPr>
            <a:spLocks noGrp="1"/>
          </p:cNvSpPr>
          <p:nvPr>
            <p:ph type="body" sz="quarter" idx="11"/>
          </p:nvPr>
        </p:nvSpPr>
        <p:spPr/>
        <p:txBody>
          <a:bodyPr/>
          <a:lstStyle/>
          <a:p>
            <a:r>
              <a:rPr lang="en-US" altLang="zh-CN" dirty="0"/>
              <a:t>Distillation for Different Data </a:t>
            </a:r>
            <a:endParaRPr lang="zh-CN" altLang="en-US" dirty="0"/>
          </a:p>
        </p:txBody>
      </p:sp>
      <p:sp>
        <p:nvSpPr>
          <p:cNvPr id="5" name="椭圆 4">
            <a:extLst>
              <a:ext uri="{FF2B5EF4-FFF2-40B4-BE49-F238E27FC236}">
                <a16:creationId xmlns:a16="http://schemas.microsoft.com/office/drawing/2014/main" id="{A3EF3FCC-D228-48A1-BFE3-FAB1CF2EA84B}"/>
              </a:ext>
            </a:extLst>
          </p:cNvPr>
          <p:cNvSpPr/>
          <p:nvPr/>
        </p:nvSpPr>
        <p:spPr>
          <a:xfrm>
            <a:off x="1151732" y="2664023"/>
            <a:ext cx="3570066" cy="115212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D1912170-BC3F-4485-AC67-6DCD491B57C3}"/>
              </a:ext>
            </a:extLst>
          </p:cNvPr>
          <p:cNvSpPr txBox="1"/>
          <p:nvPr/>
        </p:nvSpPr>
        <p:spPr>
          <a:xfrm>
            <a:off x="1265414" y="2978477"/>
            <a:ext cx="3456384"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Dataset Distillation</a:t>
            </a:r>
            <a:endParaRPr lang="zh-CN" altLang="en-US" sz="2800" b="1" dirty="0">
              <a:latin typeface="Times New Roman" panose="02020603050405020304" pitchFamily="18" charset="0"/>
              <a:cs typeface="Times New Roman" panose="02020603050405020304" pitchFamily="18" charset="0"/>
            </a:endParaRPr>
          </a:p>
        </p:txBody>
      </p:sp>
      <p:sp>
        <p:nvSpPr>
          <p:cNvPr id="9" name="左大括号 8">
            <a:extLst>
              <a:ext uri="{FF2B5EF4-FFF2-40B4-BE49-F238E27FC236}">
                <a16:creationId xmlns:a16="http://schemas.microsoft.com/office/drawing/2014/main" id="{36B5DC14-CE19-4FCE-81D3-C5EADBDE8D82}"/>
              </a:ext>
            </a:extLst>
          </p:cNvPr>
          <p:cNvSpPr/>
          <p:nvPr/>
        </p:nvSpPr>
        <p:spPr>
          <a:xfrm>
            <a:off x="4968156" y="863823"/>
            <a:ext cx="576064" cy="475252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7683605E-35B4-458F-A112-64DE975E0443}"/>
              </a:ext>
            </a:extLst>
          </p:cNvPr>
          <p:cNvSpPr txBox="1"/>
          <p:nvPr/>
        </p:nvSpPr>
        <p:spPr>
          <a:xfrm>
            <a:off x="5790578" y="674221"/>
            <a:ext cx="2304256"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Image</a:t>
            </a:r>
            <a:endParaRPr lang="zh-CN" altLang="en-US" sz="2800" b="1"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DCFA94E3-3C0D-44F0-B6A1-8D9225548597}"/>
              </a:ext>
            </a:extLst>
          </p:cNvPr>
          <p:cNvSpPr txBox="1"/>
          <p:nvPr/>
        </p:nvSpPr>
        <p:spPr>
          <a:xfrm>
            <a:off x="5790578" y="2159967"/>
            <a:ext cx="2304256"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Graph</a:t>
            </a:r>
            <a:endParaRPr lang="zh-CN" altLang="en-US" sz="2800"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18DE758B-47AB-4C51-AE72-E706706804D4}"/>
              </a:ext>
            </a:extLst>
          </p:cNvPr>
          <p:cNvSpPr txBox="1"/>
          <p:nvPr/>
        </p:nvSpPr>
        <p:spPr>
          <a:xfrm>
            <a:off x="5790578" y="3646660"/>
            <a:ext cx="2304256"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Multimodal</a:t>
            </a:r>
            <a:endParaRPr lang="zh-CN" altLang="en-US" sz="2800" b="1"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92AC1917-D6E2-43B3-9752-85D7BB98AFAF}"/>
              </a:ext>
            </a:extLst>
          </p:cNvPr>
          <p:cNvSpPr txBox="1"/>
          <p:nvPr/>
        </p:nvSpPr>
        <p:spPr>
          <a:xfrm>
            <a:off x="5790578" y="5111286"/>
            <a:ext cx="2304256"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Time Series</a:t>
            </a:r>
            <a:endParaRPr lang="zh-CN"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824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a:extLst>
              <a:ext uri="{FF2B5EF4-FFF2-40B4-BE49-F238E27FC236}">
                <a16:creationId xmlns:a16="http://schemas.microsoft.com/office/drawing/2014/main" id="{CDC85E7D-34A0-4410-BC21-21458DC88474}"/>
              </a:ext>
            </a:extLst>
          </p:cNvPr>
          <p:cNvSpPr/>
          <p:nvPr/>
        </p:nvSpPr>
        <p:spPr>
          <a:xfrm>
            <a:off x="5926316" y="4362080"/>
            <a:ext cx="5450552" cy="1363816"/>
          </a:xfrm>
          <a:prstGeom prst="rect">
            <a:avLst/>
          </a:prstGeom>
          <a:noFill/>
          <a:ln w="38100">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25</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Image</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a:xfrm>
            <a:off x="301483" y="724472"/>
            <a:ext cx="10930993" cy="2371600"/>
          </a:xfrm>
        </p:spPr>
        <p:txBody>
          <a:bodyPr/>
          <a:lstStyle/>
          <a:p>
            <a:r>
              <a:rPr lang="en-US" altLang="zh-CN" b="1" u="sng" dirty="0"/>
              <a:t>Image Data Distillation</a:t>
            </a:r>
          </a:p>
          <a:p>
            <a:pPr marL="0" indent="0">
              <a:buNone/>
            </a:pPr>
            <a:endParaRPr lang="en-US" altLang="zh-CN" b="1" u="sng" dirty="0"/>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123870"/>
            <a:ext cx="10930993" cy="400110"/>
          </a:xfrm>
          <a:prstGeom prst="rect">
            <a:avLst/>
          </a:prstGeom>
          <a:noFill/>
        </p:spPr>
        <p:txBody>
          <a:bodyPr wrap="square">
            <a:spAutoFit/>
          </a:bodyPr>
          <a:lstStyle/>
          <a:p>
            <a:r>
              <a:rPr lang="en-US" altLang="zh-CN" sz="1000" dirty="0" err="1">
                <a:solidFill>
                  <a:schemeClr val="bg1">
                    <a:lumMod val="50000"/>
                  </a:schemeClr>
                </a:solidFill>
              </a:rPr>
              <a:t>Cazenavette</a:t>
            </a:r>
            <a:r>
              <a:rPr lang="en-US" altLang="zh-CN" sz="1000" dirty="0">
                <a:solidFill>
                  <a:schemeClr val="bg1">
                    <a:lumMod val="50000"/>
                  </a:schemeClr>
                </a:solidFill>
              </a:rPr>
              <a:t>, G., Wang, T., Torralba, A., </a:t>
            </a:r>
            <a:r>
              <a:rPr lang="en-US" altLang="zh-CN" sz="1000" dirty="0" err="1">
                <a:solidFill>
                  <a:schemeClr val="bg1">
                    <a:lumMod val="50000"/>
                  </a:schemeClr>
                </a:solidFill>
              </a:rPr>
              <a:t>Efros</a:t>
            </a:r>
            <a:r>
              <a:rPr lang="en-US" altLang="zh-CN" sz="1000" dirty="0">
                <a:solidFill>
                  <a:schemeClr val="bg1">
                    <a:lumMod val="50000"/>
                  </a:schemeClr>
                </a:solidFill>
              </a:rPr>
              <a:t>, A. A., &amp; Zhu, J. Y. (2022). Dataset distillation by matching training trajectories. In Proceedings of the IEEE/CVF Conference on Computer Vision and Pattern Recognition (pp. 4750-4759).</a:t>
            </a:r>
          </a:p>
        </p:txBody>
      </p:sp>
      <p:pic>
        <p:nvPicPr>
          <p:cNvPr id="10" name="图片 9">
            <a:extLst>
              <a:ext uri="{FF2B5EF4-FFF2-40B4-BE49-F238E27FC236}">
                <a16:creationId xmlns:a16="http://schemas.microsoft.com/office/drawing/2014/main" id="{05B45061-B91C-4258-9F7F-A59FBB4C28AD}"/>
              </a:ext>
            </a:extLst>
          </p:cNvPr>
          <p:cNvPicPr>
            <a:picLocks noChangeAspect="1"/>
          </p:cNvPicPr>
          <p:nvPr/>
        </p:nvPicPr>
        <p:blipFill>
          <a:blip r:embed="rId2"/>
          <a:stretch>
            <a:fillRect/>
          </a:stretch>
        </p:blipFill>
        <p:spPr>
          <a:xfrm>
            <a:off x="1295748" y="1252473"/>
            <a:ext cx="8623086" cy="3015467"/>
          </a:xfrm>
          <a:prstGeom prst="rect">
            <a:avLst/>
          </a:prstGeom>
        </p:spPr>
      </p:pic>
      <p:sp>
        <p:nvSpPr>
          <p:cNvPr id="12" name="文本框 11">
            <a:extLst>
              <a:ext uri="{FF2B5EF4-FFF2-40B4-BE49-F238E27FC236}">
                <a16:creationId xmlns:a16="http://schemas.microsoft.com/office/drawing/2014/main" id="{55030CDC-01FD-44C1-8940-452696052579}"/>
              </a:ext>
            </a:extLst>
          </p:cNvPr>
          <p:cNvSpPr txBox="1"/>
          <p:nvPr/>
        </p:nvSpPr>
        <p:spPr>
          <a:xfrm>
            <a:off x="719684" y="4362080"/>
            <a:ext cx="4392488"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Input: Real Training Data </a:t>
            </a:r>
            <a:r>
              <a:rPr lang="en-US" altLang="zh-CN" b="1" i="1" dirty="0">
                <a:latin typeface="Times New Roman" panose="02020603050405020304" pitchFamily="18" charset="0"/>
                <a:cs typeface="Times New Roman" panose="02020603050405020304" pitchFamily="18" charset="0"/>
              </a:rPr>
              <a:t>X</a:t>
            </a:r>
          </a:p>
          <a:p>
            <a:r>
              <a:rPr lang="en-US" altLang="zh-CN" dirty="0">
                <a:latin typeface="Times New Roman" panose="02020603050405020304" pitchFamily="18" charset="0"/>
                <a:cs typeface="Times New Roman" panose="02020603050405020304" pitchFamily="18" charset="0"/>
              </a:rPr>
              <a:t>Output: Synthetic Data </a:t>
            </a:r>
            <a:r>
              <a:rPr lang="en-US" altLang="zh-CN" b="1" i="1" dirty="0">
                <a:latin typeface="Times New Roman" panose="02020603050405020304" pitchFamily="18" charset="0"/>
                <a:cs typeface="Times New Roman" panose="02020603050405020304" pitchFamily="18" charset="0"/>
              </a:rPr>
              <a:t>S</a:t>
            </a:r>
            <a:endParaRPr lang="zh-CN" altLang="en-US" b="1" i="1" dirty="0">
              <a:latin typeface="Times New Roman" panose="02020603050405020304" pitchFamily="18" charset="0"/>
              <a:cs typeface="Times New Roman" panose="02020603050405020304" pitchFamily="18" charset="0"/>
            </a:endParaRPr>
          </a:p>
        </p:txBody>
      </p:sp>
      <p:sp>
        <p:nvSpPr>
          <p:cNvPr id="16" name="矩形: 圆角 15">
            <a:extLst>
              <a:ext uri="{FF2B5EF4-FFF2-40B4-BE49-F238E27FC236}">
                <a16:creationId xmlns:a16="http://schemas.microsoft.com/office/drawing/2014/main" id="{71C9D58D-1F04-4FE6-A394-A9EADD993AFC}"/>
              </a:ext>
            </a:extLst>
          </p:cNvPr>
          <p:cNvSpPr/>
          <p:nvPr/>
        </p:nvSpPr>
        <p:spPr>
          <a:xfrm>
            <a:off x="4355204" y="4457794"/>
            <a:ext cx="936104"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X</a:t>
            </a:r>
            <a:endParaRPr lang="zh-CN" altLang="en-US" dirty="0">
              <a:solidFill>
                <a:schemeClr val="tx1"/>
              </a:solidFill>
            </a:endParaRPr>
          </a:p>
        </p:txBody>
      </p:sp>
      <p:sp>
        <p:nvSpPr>
          <p:cNvPr id="17" name="矩形: 圆角 16">
            <a:extLst>
              <a:ext uri="{FF2B5EF4-FFF2-40B4-BE49-F238E27FC236}">
                <a16:creationId xmlns:a16="http://schemas.microsoft.com/office/drawing/2014/main" id="{37E4E459-F5B6-465E-85B0-33A5491412DA}"/>
              </a:ext>
            </a:extLst>
          </p:cNvPr>
          <p:cNvSpPr/>
          <p:nvPr/>
        </p:nvSpPr>
        <p:spPr>
          <a:xfrm>
            <a:off x="4361939" y="5277649"/>
            <a:ext cx="936104"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S</a:t>
            </a:r>
            <a:endParaRPr lang="zh-CN" altLang="en-US" b="1" i="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矩形: 圆角 17">
                <a:extLst>
                  <a:ext uri="{FF2B5EF4-FFF2-40B4-BE49-F238E27FC236}">
                    <a16:creationId xmlns:a16="http://schemas.microsoft.com/office/drawing/2014/main" id="{C84F7A28-D3D5-46D0-8F54-6ACB881D787D}"/>
                  </a:ext>
                </a:extLst>
              </p:cNvPr>
              <p:cNvSpPr/>
              <p:nvPr/>
            </p:nvSpPr>
            <p:spPr>
              <a:xfrm>
                <a:off x="6013156" y="4434728"/>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𝟎</m:t>
                          </m:r>
                        </m:sub>
                      </m:sSub>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8" name="矩形: 圆角 17">
                <a:extLst>
                  <a:ext uri="{FF2B5EF4-FFF2-40B4-BE49-F238E27FC236}">
                    <a16:creationId xmlns:a16="http://schemas.microsoft.com/office/drawing/2014/main" id="{C84F7A28-D3D5-46D0-8F54-6ACB881D787D}"/>
                  </a:ext>
                </a:extLst>
              </p:cNvPr>
              <p:cNvSpPr>
                <a:spLocks noRot="1" noChangeAspect="1" noMove="1" noResize="1" noEditPoints="1" noAdjustHandles="1" noChangeArrowheads="1" noChangeShapeType="1" noTextEdit="1"/>
              </p:cNvSpPr>
              <p:nvPr/>
            </p:nvSpPr>
            <p:spPr>
              <a:xfrm>
                <a:off x="6013156" y="4434728"/>
                <a:ext cx="936104" cy="351249"/>
              </a:xfrm>
              <a:prstGeom prst="roundRect">
                <a:avLst/>
              </a:prstGeom>
              <a:blipFill>
                <a:blip r:embed="rId3"/>
                <a:stretch>
                  <a:fillRect/>
                </a:stretch>
              </a:blipFill>
              <a:ln w="38100">
                <a:solidFill>
                  <a:schemeClr val="accent5">
                    <a:lumMod val="75000"/>
                  </a:schemeClr>
                </a:solidFill>
              </a:ln>
            </p:spPr>
            <p:txBody>
              <a:bodyPr/>
              <a:lstStyle/>
              <a:p>
                <a:r>
                  <a:rPr lang="zh-CN" altLang="en-US">
                    <a:noFill/>
                  </a:rPr>
                  <a:t> </a:t>
                </a:r>
              </a:p>
            </p:txBody>
          </p:sp>
        </mc:Fallback>
      </mc:AlternateContent>
      <p:cxnSp>
        <p:nvCxnSpPr>
          <p:cNvPr id="20" name="直接箭头连接符 19">
            <a:extLst>
              <a:ext uri="{FF2B5EF4-FFF2-40B4-BE49-F238E27FC236}">
                <a16:creationId xmlns:a16="http://schemas.microsoft.com/office/drawing/2014/main" id="{2B6236D7-FFF7-4941-9352-C1FDEBCC0E12}"/>
              </a:ext>
            </a:extLst>
          </p:cNvPr>
          <p:cNvCxnSpPr>
            <a:cxnSpLocks/>
          </p:cNvCxnSpPr>
          <p:nvPr/>
        </p:nvCxnSpPr>
        <p:spPr>
          <a:xfrm>
            <a:off x="5400204" y="4610353"/>
            <a:ext cx="504056"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a:extLst>
              <a:ext uri="{FF2B5EF4-FFF2-40B4-BE49-F238E27FC236}">
                <a16:creationId xmlns:a16="http://schemas.microsoft.com/office/drawing/2014/main" id="{BF1E9633-F5AC-4248-94D3-67C1DDE3182B}"/>
              </a:ext>
            </a:extLst>
          </p:cNvPr>
          <p:cNvCxnSpPr>
            <a:cxnSpLocks/>
          </p:cNvCxnSpPr>
          <p:nvPr/>
        </p:nvCxnSpPr>
        <p:spPr>
          <a:xfrm>
            <a:off x="5387141" y="5371425"/>
            <a:ext cx="504056"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28" name="文本框 27">
            <a:extLst>
              <a:ext uri="{FF2B5EF4-FFF2-40B4-BE49-F238E27FC236}">
                <a16:creationId xmlns:a16="http://schemas.microsoft.com/office/drawing/2014/main" id="{2E1F4627-0459-45DF-A965-165DDC4E4A6F}"/>
              </a:ext>
            </a:extLst>
          </p:cNvPr>
          <p:cNvSpPr txBox="1"/>
          <p:nvPr/>
        </p:nvSpPr>
        <p:spPr>
          <a:xfrm>
            <a:off x="8886014" y="4898874"/>
            <a:ext cx="2160240"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Mean Square Error</a:t>
            </a:r>
            <a:endParaRPr lang="zh-CN" altLang="en-US" sz="1400" b="1" dirty="0">
              <a:latin typeface="Times New Roman" panose="02020603050405020304" pitchFamily="18" charset="0"/>
              <a:cs typeface="Times New Roman" panose="02020603050405020304" pitchFamily="18" charset="0"/>
            </a:endParaRPr>
          </a:p>
        </p:txBody>
      </p:sp>
      <p:cxnSp>
        <p:nvCxnSpPr>
          <p:cNvPr id="29" name="直接箭头连接符 28">
            <a:extLst>
              <a:ext uri="{FF2B5EF4-FFF2-40B4-BE49-F238E27FC236}">
                <a16:creationId xmlns:a16="http://schemas.microsoft.com/office/drawing/2014/main" id="{15B224D8-8E3F-49E2-9569-05F31D653927}"/>
              </a:ext>
            </a:extLst>
          </p:cNvPr>
          <p:cNvCxnSpPr>
            <a:cxnSpLocks/>
          </p:cNvCxnSpPr>
          <p:nvPr/>
        </p:nvCxnSpPr>
        <p:spPr>
          <a:xfrm>
            <a:off x="7056388" y="4624757"/>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1" name="矩形: 圆角 30">
                <a:extLst>
                  <a:ext uri="{FF2B5EF4-FFF2-40B4-BE49-F238E27FC236}">
                    <a16:creationId xmlns:a16="http://schemas.microsoft.com/office/drawing/2014/main" id="{5D3BB873-1F83-40AF-A581-CA947BCEA202}"/>
                  </a:ext>
                </a:extLst>
              </p:cNvPr>
              <p:cNvSpPr/>
              <p:nvPr/>
            </p:nvSpPr>
            <p:spPr>
              <a:xfrm>
                <a:off x="8317412" y="4434346"/>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CN" b="1" i="1" smtClean="0">
                              <a:solidFill>
                                <a:schemeClr val="tx1"/>
                              </a:solidFill>
                              <a:latin typeface="Cambria Math" panose="02040503050406030204" pitchFamily="18" charset="0"/>
                              <a:cs typeface="Times New Roman" panose="02020603050405020304" pitchFamily="18" charset="0"/>
                            </a:rPr>
                          </m:ctrlPr>
                        </m:accPr>
                        <m:e>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𝑴</m:t>
                              </m:r>
                            </m:sub>
                          </m:sSub>
                        </m:e>
                      </m:acc>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1" name="矩形: 圆角 30">
                <a:extLst>
                  <a:ext uri="{FF2B5EF4-FFF2-40B4-BE49-F238E27FC236}">
                    <a16:creationId xmlns:a16="http://schemas.microsoft.com/office/drawing/2014/main" id="{5D3BB873-1F83-40AF-A581-CA947BCEA202}"/>
                  </a:ext>
                </a:extLst>
              </p:cNvPr>
              <p:cNvSpPr>
                <a:spLocks noRot="1" noChangeAspect="1" noMove="1" noResize="1" noEditPoints="1" noAdjustHandles="1" noChangeArrowheads="1" noChangeShapeType="1" noTextEdit="1"/>
              </p:cNvSpPr>
              <p:nvPr/>
            </p:nvSpPr>
            <p:spPr>
              <a:xfrm>
                <a:off x="8317412" y="4434346"/>
                <a:ext cx="936104" cy="351249"/>
              </a:xfrm>
              <a:prstGeom prst="roundRect">
                <a:avLst/>
              </a:prstGeom>
              <a:blipFill>
                <a:blip r:embed="rId4"/>
                <a:stretch>
                  <a:fillRect r="-17500"/>
                </a:stretch>
              </a:blipFill>
              <a:ln w="38100">
                <a:solidFill>
                  <a:schemeClr val="accent5">
                    <a:lumMod val="75000"/>
                  </a:schemeClr>
                </a:solidFill>
              </a:ln>
            </p:spPr>
            <p:txBody>
              <a:bodyPr/>
              <a:lstStyle/>
              <a:p>
                <a:r>
                  <a:rPr lang="zh-CN" altLang="en-US">
                    <a:noFill/>
                  </a:rPr>
                  <a:t> </a:t>
                </a:r>
              </a:p>
            </p:txBody>
          </p:sp>
        </mc:Fallback>
      </mc:AlternateContent>
      <p:sp>
        <p:nvSpPr>
          <p:cNvPr id="33" name="文本框 32">
            <a:extLst>
              <a:ext uri="{FF2B5EF4-FFF2-40B4-BE49-F238E27FC236}">
                <a16:creationId xmlns:a16="http://schemas.microsoft.com/office/drawing/2014/main" id="{B6B0792A-9E7F-4AD0-B8C7-03CBE02648E2}"/>
              </a:ext>
            </a:extLst>
          </p:cNvPr>
          <p:cNvSpPr txBox="1"/>
          <p:nvPr/>
        </p:nvSpPr>
        <p:spPr>
          <a:xfrm>
            <a:off x="7416428" y="4378223"/>
            <a:ext cx="576064" cy="353943"/>
          </a:xfrm>
          <a:prstGeom prst="rect">
            <a:avLst/>
          </a:prstGeom>
          <a:noFill/>
        </p:spPr>
        <p:txBody>
          <a:bodyPr wrap="square" rtlCol="0">
            <a:spAutoFit/>
          </a:bodyPr>
          <a:lstStyle/>
          <a:p>
            <a:r>
              <a:rPr lang="en-US" altLang="zh-CN" dirty="0"/>
              <a:t>…</a:t>
            </a:r>
            <a:endParaRPr lang="zh-CN" altLang="en-US" dirty="0"/>
          </a:p>
        </p:txBody>
      </p:sp>
      <p:cxnSp>
        <p:nvCxnSpPr>
          <p:cNvPr id="34" name="直接箭头连接符 33">
            <a:extLst>
              <a:ext uri="{FF2B5EF4-FFF2-40B4-BE49-F238E27FC236}">
                <a16:creationId xmlns:a16="http://schemas.microsoft.com/office/drawing/2014/main" id="{0E2D4085-B914-4478-96E6-355FB1E80536}"/>
              </a:ext>
            </a:extLst>
          </p:cNvPr>
          <p:cNvCxnSpPr>
            <a:cxnSpLocks/>
          </p:cNvCxnSpPr>
          <p:nvPr/>
        </p:nvCxnSpPr>
        <p:spPr>
          <a:xfrm>
            <a:off x="7812472" y="4624757"/>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矩形: 圆角 34">
                <a:extLst>
                  <a:ext uri="{FF2B5EF4-FFF2-40B4-BE49-F238E27FC236}">
                    <a16:creationId xmlns:a16="http://schemas.microsoft.com/office/drawing/2014/main" id="{3B83445F-92D5-4DD0-9769-0AF7AF4A24AE}"/>
                  </a:ext>
                </a:extLst>
              </p:cNvPr>
              <p:cNvSpPr/>
              <p:nvPr/>
            </p:nvSpPr>
            <p:spPr>
              <a:xfrm>
                <a:off x="6013156" y="5229582"/>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𝟎</m:t>
                          </m:r>
                        </m:sub>
                      </m:sSub>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5" name="矩形: 圆角 34">
                <a:extLst>
                  <a:ext uri="{FF2B5EF4-FFF2-40B4-BE49-F238E27FC236}">
                    <a16:creationId xmlns:a16="http://schemas.microsoft.com/office/drawing/2014/main" id="{3B83445F-92D5-4DD0-9769-0AF7AF4A24AE}"/>
                  </a:ext>
                </a:extLst>
              </p:cNvPr>
              <p:cNvSpPr>
                <a:spLocks noRot="1" noChangeAspect="1" noMove="1" noResize="1" noEditPoints="1" noAdjustHandles="1" noChangeArrowheads="1" noChangeShapeType="1" noTextEdit="1"/>
              </p:cNvSpPr>
              <p:nvPr/>
            </p:nvSpPr>
            <p:spPr>
              <a:xfrm>
                <a:off x="6013156" y="5229582"/>
                <a:ext cx="936104" cy="351249"/>
              </a:xfrm>
              <a:prstGeom prst="roundRect">
                <a:avLst/>
              </a:prstGeom>
              <a:blipFill>
                <a:blip r:embed="rId5"/>
                <a:stretch>
                  <a:fillRect/>
                </a:stretch>
              </a:blipFill>
              <a:ln w="38100">
                <a:solidFill>
                  <a:schemeClr val="accent5">
                    <a:lumMod val="75000"/>
                  </a:schemeClr>
                </a:solidFill>
              </a:ln>
            </p:spPr>
            <p:txBody>
              <a:bodyPr/>
              <a:lstStyle/>
              <a:p>
                <a:r>
                  <a:rPr lang="zh-CN" altLang="en-US">
                    <a:noFill/>
                  </a:rPr>
                  <a:t> </a:t>
                </a:r>
              </a:p>
            </p:txBody>
          </p:sp>
        </mc:Fallback>
      </mc:AlternateContent>
      <p:cxnSp>
        <p:nvCxnSpPr>
          <p:cNvPr id="36" name="直接箭头连接符 35">
            <a:extLst>
              <a:ext uri="{FF2B5EF4-FFF2-40B4-BE49-F238E27FC236}">
                <a16:creationId xmlns:a16="http://schemas.microsoft.com/office/drawing/2014/main" id="{00F9DBA8-78BA-453E-B1CC-37C0AE7D731E}"/>
              </a:ext>
            </a:extLst>
          </p:cNvPr>
          <p:cNvCxnSpPr>
            <a:cxnSpLocks/>
          </p:cNvCxnSpPr>
          <p:nvPr/>
        </p:nvCxnSpPr>
        <p:spPr>
          <a:xfrm>
            <a:off x="7056388" y="5419611"/>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7" name="矩形: 圆角 36">
                <a:extLst>
                  <a:ext uri="{FF2B5EF4-FFF2-40B4-BE49-F238E27FC236}">
                    <a16:creationId xmlns:a16="http://schemas.microsoft.com/office/drawing/2014/main" id="{E6C3C779-ECFC-4F43-94C2-E7353DB0AFCB}"/>
                  </a:ext>
                </a:extLst>
              </p:cNvPr>
              <p:cNvSpPr/>
              <p:nvPr/>
            </p:nvSpPr>
            <p:spPr>
              <a:xfrm>
                <a:off x="8317412" y="5229200"/>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CN" b="1" i="1" smtClean="0">
                              <a:solidFill>
                                <a:schemeClr val="tx1"/>
                              </a:solidFill>
                              <a:latin typeface="Cambria Math" panose="02040503050406030204" pitchFamily="18" charset="0"/>
                              <a:cs typeface="Times New Roman" panose="02020603050405020304" pitchFamily="18" charset="0"/>
                            </a:rPr>
                          </m:ctrlPr>
                        </m:accPr>
                        <m:e>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𝑵</m:t>
                              </m:r>
                            </m:sub>
                          </m:sSub>
                        </m:e>
                      </m:acc>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7" name="矩形: 圆角 36">
                <a:extLst>
                  <a:ext uri="{FF2B5EF4-FFF2-40B4-BE49-F238E27FC236}">
                    <a16:creationId xmlns:a16="http://schemas.microsoft.com/office/drawing/2014/main" id="{E6C3C779-ECFC-4F43-94C2-E7353DB0AFCB}"/>
                  </a:ext>
                </a:extLst>
              </p:cNvPr>
              <p:cNvSpPr>
                <a:spLocks noRot="1" noChangeAspect="1" noMove="1" noResize="1" noEditPoints="1" noAdjustHandles="1" noChangeArrowheads="1" noChangeShapeType="1" noTextEdit="1"/>
              </p:cNvSpPr>
              <p:nvPr/>
            </p:nvSpPr>
            <p:spPr>
              <a:xfrm>
                <a:off x="8317412" y="5229200"/>
                <a:ext cx="936104" cy="351249"/>
              </a:xfrm>
              <a:prstGeom prst="roundRect">
                <a:avLst/>
              </a:prstGeom>
              <a:blipFill>
                <a:blip r:embed="rId6"/>
                <a:stretch>
                  <a:fillRect/>
                </a:stretch>
              </a:blipFill>
              <a:ln w="38100">
                <a:solidFill>
                  <a:schemeClr val="accent5">
                    <a:lumMod val="75000"/>
                  </a:schemeClr>
                </a:solidFill>
              </a:ln>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93B44B17-FC27-4B70-BCDB-761887DBBB33}"/>
              </a:ext>
            </a:extLst>
          </p:cNvPr>
          <p:cNvSpPr txBox="1"/>
          <p:nvPr/>
        </p:nvSpPr>
        <p:spPr>
          <a:xfrm>
            <a:off x="7416428" y="5173077"/>
            <a:ext cx="576064" cy="353943"/>
          </a:xfrm>
          <a:prstGeom prst="rect">
            <a:avLst/>
          </a:prstGeom>
          <a:noFill/>
        </p:spPr>
        <p:txBody>
          <a:bodyPr wrap="square" rtlCol="0">
            <a:spAutoFit/>
          </a:bodyPr>
          <a:lstStyle/>
          <a:p>
            <a:r>
              <a:rPr lang="en-US" altLang="zh-CN" dirty="0"/>
              <a:t>…</a:t>
            </a:r>
            <a:endParaRPr lang="zh-CN" altLang="en-US" dirty="0"/>
          </a:p>
        </p:txBody>
      </p:sp>
      <p:cxnSp>
        <p:nvCxnSpPr>
          <p:cNvPr id="39" name="直接箭头连接符 38">
            <a:extLst>
              <a:ext uri="{FF2B5EF4-FFF2-40B4-BE49-F238E27FC236}">
                <a16:creationId xmlns:a16="http://schemas.microsoft.com/office/drawing/2014/main" id="{A930CAF5-52C3-4D30-A4C5-9B341A8D6752}"/>
              </a:ext>
            </a:extLst>
          </p:cNvPr>
          <p:cNvCxnSpPr>
            <a:cxnSpLocks/>
          </p:cNvCxnSpPr>
          <p:nvPr/>
        </p:nvCxnSpPr>
        <p:spPr>
          <a:xfrm>
            <a:off x="7812472" y="5419611"/>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41" name="直接连接符 40">
            <a:extLst>
              <a:ext uri="{FF2B5EF4-FFF2-40B4-BE49-F238E27FC236}">
                <a16:creationId xmlns:a16="http://schemas.microsoft.com/office/drawing/2014/main" id="{3B15775F-B9E4-4ABD-94D7-0CBF4C3D12FF}"/>
              </a:ext>
            </a:extLst>
          </p:cNvPr>
          <p:cNvCxnSpPr>
            <a:cxnSpLocks/>
            <a:stCxn id="31" idx="2"/>
            <a:endCxn id="37" idx="0"/>
          </p:cNvCxnSpPr>
          <p:nvPr/>
        </p:nvCxnSpPr>
        <p:spPr>
          <a:xfrm>
            <a:off x="8785464" y="4785595"/>
            <a:ext cx="0" cy="443605"/>
          </a:xfrm>
          <a:prstGeom prst="line">
            <a:avLst/>
          </a:prstGeom>
          <a:ln w="254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44" name="任意多边形: 形状 43">
            <a:extLst>
              <a:ext uri="{FF2B5EF4-FFF2-40B4-BE49-F238E27FC236}">
                <a16:creationId xmlns:a16="http://schemas.microsoft.com/office/drawing/2014/main" id="{7F5D4D25-3135-47F8-9E83-42825D92045C}"/>
              </a:ext>
            </a:extLst>
          </p:cNvPr>
          <p:cNvSpPr/>
          <p:nvPr/>
        </p:nvSpPr>
        <p:spPr>
          <a:xfrm>
            <a:off x="4807131" y="5172891"/>
            <a:ext cx="4996543" cy="627018"/>
          </a:xfrm>
          <a:custGeom>
            <a:avLst/>
            <a:gdLst>
              <a:gd name="connsiteX0" fmla="*/ 4996543 w 4996543"/>
              <a:gd name="connsiteY0" fmla="*/ 0 h 627018"/>
              <a:gd name="connsiteX1" fmla="*/ 4996543 w 4996543"/>
              <a:gd name="connsiteY1" fmla="*/ 627018 h 627018"/>
              <a:gd name="connsiteX2" fmla="*/ 0 w 4996543"/>
              <a:gd name="connsiteY2" fmla="*/ 627018 h 627018"/>
              <a:gd name="connsiteX3" fmla="*/ 0 w 4996543"/>
              <a:gd name="connsiteY3" fmla="*/ 424543 h 627018"/>
            </a:gdLst>
            <a:ahLst/>
            <a:cxnLst>
              <a:cxn ang="0">
                <a:pos x="connsiteX0" y="connsiteY0"/>
              </a:cxn>
              <a:cxn ang="0">
                <a:pos x="connsiteX1" y="connsiteY1"/>
              </a:cxn>
              <a:cxn ang="0">
                <a:pos x="connsiteX2" y="connsiteY2"/>
              </a:cxn>
              <a:cxn ang="0">
                <a:pos x="connsiteX3" y="connsiteY3"/>
              </a:cxn>
            </a:cxnLst>
            <a:rect l="l" t="t" r="r" b="b"/>
            <a:pathLst>
              <a:path w="4996543" h="627018">
                <a:moveTo>
                  <a:pt x="4996543" y="0"/>
                </a:moveTo>
                <a:lnTo>
                  <a:pt x="4996543" y="627018"/>
                </a:lnTo>
                <a:lnTo>
                  <a:pt x="0" y="627018"/>
                </a:lnTo>
                <a:lnTo>
                  <a:pt x="0" y="424543"/>
                </a:lnTo>
              </a:path>
            </a:pathLst>
          </a:custGeom>
          <a:noFill/>
          <a:ln w="5080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DD60F81F-A723-4915-93D2-978921E61529}"/>
              </a:ext>
            </a:extLst>
          </p:cNvPr>
          <p:cNvSpPr txBox="1"/>
          <p:nvPr/>
        </p:nvSpPr>
        <p:spPr>
          <a:xfrm>
            <a:off x="6719289" y="5770995"/>
            <a:ext cx="1093183"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Update</a:t>
            </a:r>
            <a:endParaRPr lang="zh-CN" altLang="en-US" sz="1400" b="1" dirty="0">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D643FB36-AA18-4BF6-B999-0AD431B4786D}"/>
              </a:ext>
            </a:extLst>
          </p:cNvPr>
          <p:cNvSpPr txBox="1"/>
          <p:nvPr/>
        </p:nvSpPr>
        <p:spPr>
          <a:xfrm>
            <a:off x="9630231" y="4346359"/>
            <a:ext cx="1909097" cy="369332"/>
          </a:xfrm>
          <a:prstGeom prst="rect">
            <a:avLst/>
          </a:prstGeom>
          <a:noFill/>
        </p:spPr>
        <p:txBody>
          <a:bodyPr wrap="square" rtlCol="0">
            <a:spAutoFit/>
          </a:bodyPr>
          <a:lstStyle/>
          <a:p>
            <a:r>
              <a:rPr lang="en-US" altLang="zh-CN" sz="1800" b="1" dirty="0">
                <a:latin typeface="Times New Roman" panose="02020603050405020304" pitchFamily="18" charset="0"/>
                <a:cs typeface="Times New Roman" panose="02020603050405020304" pitchFamily="18" charset="0"/>
              </a:rPr>
              <a:t>Model Training</a:t>
            </a:r>
            <a:endParaRPr lang="zh-CN" alt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8029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26</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Graph</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a:xfrm>
            <a:off x="301483" y="724472"/>
            <a:ext cx="10930993" cy="2371600"/>
          </a:xfrm>
        </p:spPr>
        <p:txBody>
          <a:bodyPr/>
          <a:lstStyle/>
          <a:p>
            <a:r>
              <a:rPr lang="en-US" altLang="zh-CN" b="1" u="sng" dirty="0"/>
              <a:t>Graph Data Distillation</a:t>
            </a:r>
          </a:p>
          <a:p>
            <a:pPr marL="0" indent="0">
              <a:buNone/>
            </a:pPr>
            <a:endParaRPr lang="en-US" altLang="zh-CN" b="1" u="sng" dirty="0"/>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123870"/>
            <a:ext cx="10930993" cy="246221"/>
          </a:xfrm>
          <a:prstGeom prst="rect">
            <a:avLst/>
          </a:prstGeom>
          <a:noFill/>
        </p:spPr>
        <p:txBody>
          <a:bodyPr wrap="square">
            <a:spAutoFit/>
          </a:bodyPr>
          <a:lstStyle/>
          <a:p>
            <a:r>
              <a:rPr lang="en-US" altLang="zh-CN" sz="1000">
                <a:solidFill>
                  <a:schemeClr val="bg1">
                    <a:lumMod val="50000"/>
                  </a:schemeClr>
                </a:solidFill>
              </a:rPr>
              <a:t>Jin, W., Zhao, L., Zhang, S., Liu, Y., Tang, J., &amp; Shah, N. (2021). Graph condensation for graph neural networks. arXiv preprint arXiv:2110.07580.</a:t>
            </a:r>
            <a:endParaRPr lang="en-US" altLang="zh-CN" sz="1000" dirty="0">
              <a:solidFill>
                <a:schemeClr val="bg1">
                  <a:lumMod val="50000"/>
                </a:schemeClr>
              </a:solidFill>
            </a:endParaRPr>
          </a:p>
        </p:txBody>
      </p:sp>
      <p:sp>
        <p:nvSpPr>
          <p:cNvPr id="12" name="文本框 11">
            <a:extLst>
              <a:ext uri="{FF2B5EF4-FFF2-40B4-BE49-F238E27FC236}">
                <a16:creationId xmlns:a16="http://schemas.microsoft.com/office/drawing/2014/main" id="{55030CDC-01FD-44C1-8940-452696052579}"/>
              </a:ext>
            </a:extLst>
          </p:cNvPr>
          <p:cNvSpPr txBox="1"/>
          <p:nvPr/>
        </p:nvSpPr>
        <p:spPr>
          <a:xfrm>
            <a:off x="719684" y="4362080"/>
            <a:ext cx="4392488"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Input: Real Training Data </a:t>
            </a:r>
            <a:r>
              <a:rPr lang="en-US" altLang="zh-CN" b="1" i="1" dirty="0">
                <a:latin typeface="Times New Roman" panose="02020603050405020304" pitchFamily="18" charset="0"/>
                <a:cs typeface="Times New Roman" panose="02020603050405020304" pitchFamily="18" charset="0"/>
              </a:rPr>
              <a:t>X, A</a:t>
            </a:r>
          </a:p>
          <a:p>
            <a:r>
              <a:rPr lang="en-US" altLang="zh-CN" dirty="0">
                <a:latin typeface="Times New Roman" panose="02020603050405020304" pitchFamily="18" charset="0"/>
                <a:cs typeface="Times New Roman" panose="02020603050405020304" pitchFamily="18" charset="0"/>
              </a:rPr>
              <a:t>Output: Synthetic Data </a:t>
            </a:r>
            <a:r>
              <a:rPr lang="en-US" altLang="zh-CN" b="1" i="1" dirty="0">
                <a:latin typeface="Times New Roman" panose="02020603050405020304" pitchFamily="18" charset="0"/>
                <a:cs typeface="Times New Roman" panose="02020603050405020304" pitchFamily="18" charset="0"/>
              </a:rPr>
              <a:t>X’,</a:t>
            </a:r>
            <a:r>
              <a:rPr lang="zh-CN" altLang="en-US" b="1" i="1" dirty="0">
                <a:latin typeface="Times New Roman" panose="02020603050405020304" pitchFamily="18" charset="0"/>
                <a:cs typeface="Times New Roman" panose="02020603050405020304" pitchFamily="18" charset="0"/>
              </a:rPr>
              <a:t> </a:t>
            </a:r>
            <a:r>
              <a:rPr lang="en-US" altLang="zh-CN" b="1" i="1" dirty="0">
                <a:latin typeface="Times New Roman" panose="02020603050405020304" pitchFamily="18" charset="0"/>
                <a:cs typeface="Times New Roman" panose="02020603050405020304" pitchFamily="18" charset="0"/>
              </a:rPr>
              <a:t>A’</a:t>
            </a:r>
            <a:endParaRPr lang="zh-CN" altLang="en-US" b="1" i="1"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1AE76684-5520-4CBE-AD5E-A21E2B4274C1}"/>
              </a:ext>
            </a:extLst>
          </p:cNvPr>
          <p:cNvPicPr>
            <a:picLocks noChangeAspect="1"/>
          </p:cNvPicPr>
          <p:nvPr/>
        </p:nvPicPr>
        <p:blipFill>
          <a:blip r:embed="rId3"/>
          <a:stretch>
            <a:fillRect/>
          </a:stretch>
        </p:blipFill>
        <p:spPr>
          <a:xfrm>
            <a:off x="1138389" y="1173544"/>
            <a:ext cx="9531742" cy="2807729"/>
          </a:xfrm>
          <a:prstGeom prst="rect">
            <a:avLst/>
          </a:prstGeom>
        </p:spPr>
      </p:pic>
      <p:sp>
        <p:nvSpPr>
          <p:cNvPr id="19" name="矩形 18">
            <a:extLst>
              <a:ext uri="{FF2B5EF4-FFF2-40B4-BE49-F238E27FC236}">
                <a16:creationId xmlns:a16="http://schemas.microsoft.com/office/drawing/2014/main" id="{E71429E8-9DA7-481A-9340-2DAB0BBC6071}"/>
              </a:ext>
            </a:extLst>
          </p:cNvPr>
          <p:cNvSpPr/>
          <p:nvPr/>
        </p:nvSpPr>
        <p:spPr>
          <a:xfrm>
            <a:off x="5926316" y="4362080"/>
            <a:ext cx="5450552" cy="1363816"/>
          </a:xfrm>
          <a:prstGeom prst="rect">
            <a:avLst/>
          </a:prstGeom>
          <a:noFill/>
          <a:ln w="38100">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2AA10734-472F-4FE7-8EAA-4CBE4BA862F8}"/>
              </a:ext>
            </a:extLst>
          </p:cNvPr>
          <p:cNvSpPr/>
          <p:nvPr/>
        </p:nvSpPr>
        <p:spPr>
          <a:xfrm>
            <a:off x="4812625" y="4277786"/>
            <a:ext cx="406675"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X</a:t>
            </a:r>
            <a:endParaRPr lang="zh-CN" altLang="en-US" dirty="0">
              <a:solidFill>
                <a:schemeClr val="tx1"/>
              </a:solidFill>
            </a:endParaRPr>
          </a:p>
        </p:txBody>
      </p:sp>
      <mc:AlternateContent xmlns:mc="http://schemas.openxmlformats.org/markup-compatibility/2006" xmlns:a14="http://schemas.microsoft.com/office/drawing/2010/main">
        <mc:Choice Requires="a14">
          <p:sp>
            <p:nvSpPr>
              <p:cNvPr id="25" name="矩形: 圆角 24">
                <a:extLst>
                  <a:ext uri="{FF2B5EF4-FFF2-40B4-BE49-F238E27FC236}">
                    <a16:creationId xmlns:a16="http://schemas.microsoft.com/office/drawing/2014/main" id="{D747A4F1-C1D7-4CCD-B349-495D3DCB6F22}"/>
                  </a:ext>
                </a:extLst>
              </p:cNvPr>
              <p:cNvSpPr/>
              <p:nvPr/>
            </p:nvSpPr>
            <p:spPr>
              <a:xfrm>
                <a:off x="6013156" y="4434728"/>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𝟎</m:t>
                          </m:r>
                        </m:sub>
                      </m:sSub>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矩形: 圆角 24">
                <a:extLst>
                  <a:ext uri="{FF2B5EF4-FFF2-40B4-BE49-F238E27FC236}">
                    <a16:creationId xmlns:a16="http://schemas.microsoft.com/office/drawing/2014/main" id="{D747A4F1-C1D7-4CCD-B349-495D3DCB6F22}"/>
                  </a:ext>
                </a:extLst>
              </p:cNvPr>
              <p:cNvSpPr>
                <a:spLocks noRot="1" noChangeAspect="1" noMove="1" noResize="1" noEditPoints="1" noAdjustHandles="1" noChangeArrowheads="1" noChangeShapeType="1" noTextEdit="1"/>
              </p:cNvSpPr>
              <p:nvPr/>
            </p:nvSpPr>
            <p:spPr>
              <a:xfrm>
                <a:off x="6013156" y="4434728"/>
                <a:ext cx="936104" cy="351249"/>
              </a:xfrm>
              <a:prstGeom prst="roundRect">
                <a:avLst/>
              </a:prstGeom>
              <a:blipFill>
                <a:blip r:embed="rId4"/>
                <a:stretch>
                  <a:fillRect/>
                </a:stretch>
              </a:blipFill>
              <a:ln w="38100">
                <a:solidFill>
                  <a:schemeClr val="accent5">
                    <a:lumMod val="75000"/>
                  </a:schemeClr>
                </a:solidFill>
              </a:ln>
            </p:spPr>
            <p:txBody>
              <a:bodyPr/>
              <a:lstStyle/>
              <a:p>
                <a:r>
                  <a:rPr lang="zh-CN" altLang="en-US">
                    <a:noFill/>
                  </a:rPr>
                  <a:t> </a:t>
                </a:r>
              </a:p>
            </p:txBody>
          </p:sp>
        </mc:Fallback>
      </mc:AlternateContent>
      <p:cxnSp>
        <p:nvCxnSpPr>
          <p:cNvPr id="26" name="直接箭头连接符 25">
            <a:extLst>
              <a:ext uri="{FF2B5EF4-FFF2-40B4-BE49-F238E27FC236}">
                <a16:creationId xmlns:a16="http://schemas.microsoft.com/office/drawing/2014/main" id="{D6D2CE8F-E7CA-49C4-9190-35FF6F3C4310}"/>
              </a:ext>
            </a:extLst>
          </p:cNvPr>
          <p:cNvCxnSpPr>
            <a:cxnSpLocks/>
          </p:cNvCxnSpPr>
          <p:nvPr/>
        </p:nvCxnSpPr>
        <p:spPr>
          <a:xfrm>
            <a:off x="5400204" y="4610353"/>
            <a:ext cx="504056"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a:extLst>
              <a:ext uri="{FF2B5EF4-FFF2-40B4-BE49-F238E27FC236}">
                <a16:creationId xmlns:a16="http://schemas.microsoft.com/office/drawing/2014/main" id="{DA24DE0C-C209-4CFF-BF84-ADFEAEC754CB}"/>
              </a:ext>
            </a:extLst>
          </p:cNvPr>
          <p:cNvCxnSpPr>
            <a:cxnSpLocks/>
          </p:cNvCxnSpPr>
          <p:nvPr/>
        </p:nvCxnSpPr>
        <p:spPr>
          <a:xfrm>
            <a:off x="5387141" y="5419611"/>
            <a:ext cx="504056"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29" name="文本框 28">
            <a:extLst>
              <a:ext uri="{FF2B5EF4-FFF2-40B4-BE49-F238E27FC236}">
                <a16:creationId xmlns:a16="http://schemas.microsoft.com/office/drawing/2014/main" id="{B93DCA1B-9785-4661-8F4E-E07CA5E8DA13}"/>
              </a:ext>
            </a:extLst>
          </p:cNvPr>
          <p:cNvSpPr txBox="1"/>
          <p:nvPr/>
        </p:nvSpPr>
        <p:spPr>
          <a:xfrm>
            <a:off x="8886014" y="4898874"/>
            <a:ext cx="2160240"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Mean Square Error</a:t>
            </a:r>
            <a:endParaRPr lang="zh-CN" altLang="en-US" sz="1400" b="1" dirty="0">
              <a:latin typeface="Times New Roman" panose="02020603050405020304" pitchFamily="18" charset="0"/>
              <a:cs typeface="Times New Roman" panose="02020603050405020304" pitchFamily="18" charset="0"/>
            </a:endParaRPr>
          </a:p>
        </p:txBody>
      </p:sp>
      <p:cxnSp>
        <p:nvCxnSpPr>
          <p:cNvPr id="30" name="直接箭头连接符 29">
            <a:extLst>
              <a:ext uri="{FF2B5EF4-FFF2-40B4-BE49-F238E27FC236}">
                <a16:creationId xmlns:a16="http://schemas.microsoft.com/office/drawing/2014/main" id="{D0A0033F-F76D-464A-871B-00DAAF5171D8}"/>
              </a:ext>
            </a:extLst>
          </p:cNvPr>
          <p:cNvCxnSpPr>
            <a:cxnSpLocks/>
          </p:cNvCxnSpPr>
          <p:nvPr/>
        </p:nvCxnSpPr>
        <p:spPr>
          <a:xfrm>
            <a:off x="7056388" y="4624757"/>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1" name="矩形: 圆角 30">
                <a:extLst>
                  <a:ext uri="{FF2B5EF4-FFF2-40B4-BE49-F238E27FC236}">
                    <a16:creationId xmlns:a16="http://schemas.microsoft.com/office/drawing/2014/main" id="{336C2A9D-217E-4DCE-A8D2-D01F713D13BA}"/>
                  </a:ext>
                </a:extLst>
              </p:cNvPr>
              <p:cNvSpPr/>
              <p:nvPr/>
            </p:nvSpPr>
            <p:spPr>
              <a:xfrm>
                <a:off x="8317412" y="4434346"/>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CN" b="1" i="1" smtClean="0">
                              <a:solidFill>
                                <a:schemeClr val="tx1"/>
                              </a:solidFill>
                              <a:latin typeface="Cambria Math" panose="02040503050406030204" pitchFamily="18" charset="0"/>
                              <a:cs typeface="Times New Roman" panose="02020603050405020304" pitchFamily="18" charset="0"/>
                            </a:rPr>
                          </m:ctrlPr>
                        </m:accPr>
                        <m:e>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𝑴</m:t>
                              </m:r>
                            </m:sub>
                          </m:sSub>
                        </m:e>
                      </m:acc>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1" name="矩形: 圆角 30">
                <a:extLst>
                  <a:ext uri="{FF2B5EF4-FFF2-40B4-BE49-F238E27FC236}">
                    <a16:creationId xmlns:a16="http://schemas.microsoft.com/office/drawing/2014/main" id="{336C2A9D-217E-4DCE-A8D2-D01F713D13BA}"/>
                  </a:ext>
                </a:extLst>
              </p:cNvPr>
              <p:cNvSpPr>
                <a:spLocks noRot="1" noChangeAspect="1" noMove="1" noResize="1" noEditPoints="1" noAdjustHandles="1" noChangeArrowheads="1" noChangeShapeType="1" noTextEdit="1"/>
              </p:cNvSpPr>
              <p:nvPr/>
            </p:nvSpPr>
            <p:spPr>
              <a:xfrm>
                <a:off x="8317412" y="4434346"/>
                <a:ext cx="936104" cy="351249"/>
              </a:xfrm>
              <a:prstGeom prst="roundRect">
                <a:avLst/>
              </a:prstGeom>
              <a:blipFill>
                <a:blip r:embed="rId5"/>
                <a:stretch>
                  <a:fillRect r="-17500"/>
                </a:stretch>
              </a:blipFill>
              <a:ln w="38100">
                <a:solidFill>
                  <a:schemeClr val="accent5">
                    <a:lumMod val="75000"/>
                  </a:schemeClr>
                </a:solidFill>
              </a:ln>
            </p:spPr>
            <p:txBody>
              <a:bodyPr/>
              <a:lstStyle/>
              <a:p>
                <a:r>
                  <a:rPr lang="zh-CN" altLang="en-US">
                    <a:noFill/>
                  </a:rPr>
                  <a:t> </a:t>
                </a:r>
              </a:p>
            </p:txBody>
          </p:sp>
        </mc:Fallback>
      </mc:AlternateContent>
      <p:sp>
        <p:nvSpPr>
          <p:cNvPr id="32" name="文本框 31">
            <a:extLst>
              <a:ext uri="{FF2B5EF4-FFF2-40B4-BE49-F238E27FC236}">
                <a16:creationId xmlns:a16="http://schemas.microsoft.com/office/drawing/2014/main" id="{CDF4385A-5928-4A74-8605-2139179D69BE}"/>
              </a:ext>
            </a:extLst>
          </p:cNvPr>
          <p:cNvSpPr txBox="1"/>
          <p:nvPr/>
        </p:nvSpPr>
        <p:spPr>
          <a:xfrm>
            <a:off x="7416428" y="4378223"/>
            <a:ext cx="576064" cy="353943"/>
          </a:xfrm>
          <a:prstGeom prst="rect">
            <a:avLst/>
          </a:prstGeom>
          <a:noFill/>
        </p:spPr>
        <p:txBody>
          <a:bodyPr wrap="square" rtlCol="0">
            <a:spAutoFit/>
          </a:bodyPr>
          <a:lstStyle/>
          <a:p>
            <a:r>
              <a:rPr lang="en-US" altLang="zh-CN" dirty="0"/>
              <a:t>…</a:t>
            </a:r>
            <a:endParaRPr lang="zh-CN" altLang="en-US" dirty="0"/>
          </a:p>
        </p:txBody>
      </p:sp>
      <p:cxnSp>
        <p:nvCxnSpPr>
          <p:cNvPr id="33" name="直接箭头连接符 32">
            <a:extLst>
              <a:ext uri="{FF2B5EF4-FFF2-40B4-BE49-F238E27FC236}">
                <a16:creationId xmlns:a16="http://schemas.microsoft.com/office/drawing/2014/main" id="{FFE23EEB-A3DF-4631-A594-2C9E19430671}"/>
              </a:ext>
            </a:extLst>
          </p:cNvPr>
          <p:cNvCxnSpPr>
            <a:cxnSpLocks/>
          </p:cNvCxnSpPr>
          <p:nvPr/>
        </p:nvCxnSpPr>
        <p:spPr>
          <a:xfrm>
            <a:off x="7812472" y="4624757"/>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4" name="矩形: 圆角 33">
                <a:extLst>
                  <a:ext uri="{FF2B5EF4-FFF2-40B4-BE49-F238E27FC236}">
                    <a16:creationId xmlns:a16="http://schemas.microsoft.com/office/drawing/2014/main" id="{9074F25B-C0C4-41F9-A20F-3079FD1DB34D}"/>
                  </a:ext>
                </a:extLst>
              </p:cNvPr>
              <p:cNvSpPr/>
              <p:nvPr/>
            </p:nvSpPr>
            <p:spPr>
              <a:xfrm>
                <a:off x="6013156" y="5229582"/>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𝟎</m:t>
                          </m:r>
                        </m:sub>
                      </m:sSub>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4" name="矩形: 圆角 33">
                <a:extLst>
                  <a:ext uri="{FF2B5EF4-FFF2-40B4-BE49-F238E27FC236}">
                    <a16:creationId xmlns:a16="http://schemas.microsoft.com/office/drawing/2014/main" id="{9074F25B-C0C4-41F9-A20F-3079FD1DB34D}"/>
                  </a:ext>
                </a:extLst>
              </p:cNvPr>
              <p:cNvSpPr>
                <a:spLocks noRot="1" noChangeAspect="1" noMove="1" noResize="1" noEditPoints="1" noAdjustHandles="1" noChangeArrowheads="1" noChangeShapeType="1" noTextEdit="1"/>
              </p:cNvSpPr>
              <p:nvPr/>
            </p:nvSpPr>
            <p:spPr>
              <a:xfrm>
                <a:off x="6013156" y="5229582"/>
                <a:ext cx="936104" cy="351249"/>
              </a:xfrm>
              <a:prstGeom prst="roundRect">
                <a:avLst/>
              </a:prstGeom>
              <a:blipFill>
                <a:blip r:embed="rId6"/>
                <a:stretch>
                  <a:fillRect/>
                </a:stretch>
              </a:blipFill>
              <a:ln w="38100">
                <a:solidFill>
                  <a:schemeClr val="accent5">
                    <a:lumMod val="75000"/>
                  </a:schemeClr>
                </a:solidFill>
              </a:ln>
            </p:spPr>
            <p:txBody>
              <a:bodyPr/>
              <a:lstStyle/>
              <a:p>
                <a:r>
                  <a:rPr lang="zh-CN" altLang="en-US">
                    <a:noFill/>
                  </a:rPr>
                  <a:t> </a:t>
                </a:r>
              </a:p>
            </p:txBody>
          </p:sp>
        </mc:Fallback>
      </mc:AlternateContent>
      <p:cxnSp>
        <p:nvCxnSpPr>
          <p:cNvPr id="35" name="直接箭头连接符 34">
            <a:extLst>
              <a:ext uri="{FF2B5EF4-FFF2-40B4-BE49-F238E27FC236}">
                <a16:creationId xmlns:a16="http://schemas.microsoft.com/office/drawing/2014/main" id="{694975EC-C7A5-4E69-B9E0-371AF5EC5F6C}"/>
              </a:ext>
            </a:extLst>
          </p:cNvPr>
          <p:cNvCxnSpPr>
            <a:cxnSpLocks/>
          </p:cNvCxnSpPr>
          <p:nvPr/>
        </p:nvCxnSpPr>
        <p:spPr>
          <a:xfrm>
            <a:off x="7056388" y="5419611"/>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6" name="矩形: 圆角 35">
                <a:extLst>
                  <a:ext uri="{FF2B5EF4-FFF2-40B4-BE49-F238E27FC236}">
                    <a16:creationId xmlns:a16="http://schemas.microsoft.com/office/drawing/2014/main" id="{DF4CAECC-869E-4EE6-96EF-0AE752CDBA3C}"/>
                  </a:ext>
                </a:extLst>
              </p:cNvPr>
              <p:cNvSpPr/>
              <p:nvPr/>
            </p:nvSpPr>
            <p:spPr>
              <a:xfrm>
                <a:off x="8317412" y="5229200"/>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CN" b="1" i="1" smtClean="0">
                              <a:solidFill>
                                <a:schemeClr val="tx1"/>
                              </a:solidFill>
                              <a:latin typeface="Cambria Math" panose="02040503050406030204" pitchFamily="18" charset="0"/>
                              <a:cs typeface="Times New Roman" panose="02020603050405020304" pitchFamily="18" charset="0"/>
                            </a:rPr>
                          </m:ctrlPr>
                        </m:accPr>
                        <m:e>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𝑵</m:t>
                              </m:r>
                            </m:sub>
                          </m:sSub>
                        </m:e>
                      </m:acc>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6" name="矩形: 圆角 35">
                <a:extLst>
                  <a:ext uri="{FF2B5EF4-FFF2-40B4-BE49-F238E27FC236}">
                    <a16:creationId xmlns:a16="http://schemas.microsoft.com/office/drawing/2014/main" id="{DF4CAECC-869E-4EE6-96EF-0AE752CDBA3C}"/>
                  </a:ext>
                </a:extLst>
              </p:cNvPr>
              <p:cNvSpPr>
                <a:spLocks noRot="1" noChangeAspect="1" noMove="1" noResize="1" noEditPoints="1" noAdjustHandles="1" noChangeArrowheads="1" noChangeShapeType="1" noTextEdit="1"/>
              </p:cNvSpPr>
              <p:nvPr/>
            </p:nvSpPr>
            <p:spPr>
              <a:xfrm>
                <a:off x="8317412" y="5229200"/>
                <a:ext cx="936104" cy="351249"/>
              </a:xfrm>
              <a:prstGeom prst="roundRect">
                <a:avLst/>
              </a:prstGeom>
              <a:blipFill>
                <a:blip r:embed="rId7"/>
                <a:stretch>
                  <a:fillRect/>
                </a:stretch>
              </a:blipFill>
              <a:ln w="38100">
                <a:solidFill>
                  <a:schemeClr val="accent5">
                    <a:lumMod val="75000"/>
                  </a:schemeClr>
                </a:solidFill>
              </a:ln>
            </p:spPr>
            <p:txBody>
              <a:bodyPr/>
              <a:lstStyle/>
              <a:p>
                <a:r>
                  <a:rPr lang="zh-CN" altLang="en-US">
                    <a:noFill/>
                  </a:rPr>
                  <a:t> </a:t>
                </a:r>
              </a:p>
            </p:txBody>
          </p:sp>
        </mc:Fallback>
      </mc:AlternateContent>
      <p:sp>
        <p:nvSpPr>
          <p:cNvPr id="37" name="文本框 36">
            <a:extLst>
              <a:ext uri="{FF2B5EF4-FFF2-40B4-BE49-F238E27FC236}">
                <a16:creationId xmlns:a16="http://schemas.microsoft.com/office/drawing/2014/main" id="{3D17E8A5-ECD4-4CBB-BD9C-9BE686AA859F}"/>
              </a:ext>
            </a:extLst>
          </p:cNvPr>
          <p:cNvSpPr txBox="1"/>
          <p:nvPr/>
        </p:nvSpPr>
        <p:spPr>
          <a:xfrm>
            <a:off x="7416428" y="5173077"/>
            <a:ext cx="576064" cy="353943"/>
          </a:xfrm>
          <a:prstGeom prst="rect">
            <a:avLst/>
          </a:prstGeom>
          <a:noFill/>
        </p:spPr>
        <p:txBody>
          <a:bodyPr wrap="square" rtlCol="0">
            <a:spAutoFit/>
          </a:bodyPr>
          <a:lstStyle/>
          <a:p>
            <a:r>
              <a:rPr lang="en-US" altLang="zh-CN" dirty="0"/>
              <a:t>…</a:t>
            </a:r>
            <a:endParaRPr lang="zh-CN" altLang="en-US" dirty="0"/>
          </a:p>
        </p:txBody>
      </p:sp>
      <p:cxnSp>
        <p:nvCxnSpPr>
          <p:cNvPr id="38" name="直接箭头连接符 37">
            <a:extLst>
              <a:ext uri="{FF2B5EF4-FFF2-40B4-BE49-F238E27FC236}">
                <a16:creationId xmlns:a16="http://schemas.microsoft.com/office/drawing/2014/main" id="{8183D150-9C95-4819-A2EE-8074DACFB95E}"/>
              </a:ext>
            </a:extLst>
          </p:cNvPr>
          <p:cNvCxnSpPr>
            <a:cxnSpLocks/>
          </p:cNvCxnSpPr>
          <p:nvPr/>
        </p:nvCxnSpPr>
        <p:spPr>
          <a:xfrm>
            <a:off x="7812472" y="5419611"/>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39" name="直接连接符 38">
            <a:extLst>
              <a:ext uri="{FF2B5EF4-FFF2-40B4-BE49-F238E27FC236}">
                <a16:creationId xmlns:a16="http://schemas.microsoft.com/office/drawing/2014/main" id="{2427EBBE-8E7F-4F6C-BAFA-D11FB72F4CD7}"/>
              </a:ext>
            </a:extLst>
          </p:cNvPr>
          <p:cNvCxnSpPr>
            <a:cxnSpLocks/>
            <a:stCxn id="31" idx="2"/>
            <a:endCxn id="36" idx="0"/>
          </p:cNvCxnSpPr>
          <p:nvPr/>
        </p:nvCxnSpPr>
        <p:spPr>
          <a:xfrm>
            <a:off x="8785464" y="4785595"/>
            <a:ext cx="0" cy="443605"/>
          </a:xfrm>
          <a:prstGeom prst="line">
            <a:avLst/>
          </a:prstGeom>
          <a:ln w="254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41" name="文本框 40">
            <a:extLst>
              <a:ext uri="{FF2B5EF4-FFF2-40B4-BE49-F238E27FC236}">
                <a16:creationId xmlns:a16="http://schemas.microsoft.com/office/drawing/2014/main" id="{88FBDF6C-CB14-470E-BDEC-289C7652CF84}"/>
              </a:ext>
            </a:extLst>
          </p:cNvPr>
          <p:cNvSpPr txBox="1"/>
          <p:nvPr/>
        </p:nvSpPr>
        <p:spPr>
          <a:xfrm>
            <a:off x="6719289" y="5850041"/>
            <a:ext cx="1093183"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Update</a:t>
            </a:r>
            <a:endParaRPr lang="zh-CN" altLang="en-US" sz="1400" b="1" dirty="0">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16387647-A54C-43AE-ABCE-6ACDFD7F751C}"/>
              </a:ext>
            </a:extLst>
          </p:cNvPr>
          <p:cNvSpPr txBox="1"/>
          <p:nvPr/>
        </p:nvSpPr>
        <p:spPr>
          <a:xfrm>
            <a:off x="9630231" y="4346359"/>
            <a:ext cx="1909097" cy="369332"/>
          </a:xfrm>
          <a:prstGeom prst="rect">
            <a:avLst/>
          </a:prstGeom>
          <a:noFill/>
        </p:spPr>
        <p:txBody>
          <a:bodyPr wrap="square" rtlCol="0">
            <a:spAutoFit/>
          </a:bodyPr>
          <a:lstStyle/>
          <a:p>
            <a:r>
              <a:rPr lang="en-US" altLang="zh-CN" sz="1800" b="1" dirty="0">
                <a:latin typeface="Times New Roman" panose="02020603050405020304" pitchFamily="18" charset="0"/>
                <a:cs typeface="Times New Roman" panose="02020603050405020304" pitchFamily="18" charset="0"/>
              </a:rPr>
              <a:t>Model Training</a:t>
            </a:r>
            <a:endParaRPr lang="zh-CN" altLang="en-US" sz="1800" b="1" dirty="0">
              <a:latin typeface="Times New Roman" panose="02020603050405020304" pitchFamily="18" charset="0"/>
              <a:cs typeface="Times New Roman" panose="02020603050405020304" pitchFamily="18" charset="0"/>
            </a:endParaRPr>
          </a:p>
        </p:txBody>
      </p:sp>
      <p:sp>
        <p:nvSpPr>
          <p:cNvPr id="43" name="矩形: 圆角 42">
            <a:extLst>
              <a:ext uri="{FF2B5EF4-FFF2-40B4-BE49-F238E27FC236}">
                <a16:creationId xmlns:a16="http://schemas.microsoft.com/office/drawing/2014/main" id="{233BB385-6388-46C9-8FB4-339C52B405AF}"/>
              </a:ext>
            </a:extLst>
          </p:cNvPr>
          <p:cNvSpPr/>
          <p:nvPr/>
        </p:nvSpPr>
        <p:spPr>
          <a:xfrm>
            <a:off x="4812625" y="4673268"/>
            <a:ext cx="406675"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A</a:t>
            </a:r>
            <a:endParaRPr lang="zh-CN" altLang="en-US" dirty="0">
              <a:solidFill>
                <a:schemeClr val="tx1"/>
              </a:solidFill>
            </a:endParaRPr>
          </a:p>
        </p:txBody>
      </p:sp>
      <p:sp>
        <p:nvSpPr>
          <p:cNvPr id="9" name="任意多边形: 形状 8">
            <a:extLst>
              <a:ext uri="{FF2B5EF4-FFF2-40B4-BE49-F238E27FC236}">
                <a16:creationId xmlns:a16="http://schemas.microsoft.com/office/drawing/2014/main" id="{8F1EB17C-54AA-485D-B127-AFE513D0D51A}"/>
              </a:ext>
            </a:extLst>
          </p:cNvPr>
          <p:cNvSpPr/>
          <p:nvPr/>
        </p:nvSpPr>
        <p:spPr>
          <a:xfrm>
            <a:off x="5241235" y="4426226"/>
            <a:ext cx="165652" cy="417444"/>
          </a:xfrm>
          <a:custGeom>
            <a:avLst/>
            <a:gdLst>
              <a:gd name="connsiteX0" fmla="*/ 0 w 165652"/>
              <a:gd name="connsiteY0" fmla="*/ 0 h 417444"/>
              <a:gd name="connsiteX1" fmla="*/ 165652 w 165652"/>
              <a:gd name="connsiteY1" fmla="*/ 0 h 417444"/>
              <a:gd name="connsiteX2" fmla="*/ 165652 w 165652"/>
              <a:gd name="connsiteY2" fmla="*/ 417444 h 417444"/>
              <a:gd name="connsiteX3" fmla="*/ 0 w 165652"/>
              <a:gd name="connsiteY3" fmla="*/ 417444 h 417444"/>
            </a:gdLst>
            <a:ahLst/>
            <a:cxnLst>
              <a:cxn ang="0">
                <a:pos x="connsiteX0" y="connsiteY0"/>
              </a:cxn>
              <a:cxn ang="0">
                <a:pos x="connsiteX1" y="connsiteY1"/>
              </a:cxn>
              <a:cxn ang="0">
                <a:pos x="connsiteX2" y="connsiteY2"/>
              </a:cxn>
              <a:cxn ang="0">
                <a:pos x="connsiteX3" y="connsiteY3"/>
              </a:cxn>
            </a:cxnLst>
            <a:rect l="l" t="t" r="r" b="b"/>
            <a:pathLst>
              <a:path w="165652" h="417444">
                <a:moveTo>
                  <a:pt x="0" y="0"/>
                </a:moveTo>
                <a:lnTo>
                  <a:pt x="165652" y="0"/>
                </a:lnTo>
                <a:lnTo>
                  <a:pt x="165652" y="417444"/>
                </a:lnTo>
                <a:lnTo>
                  <a:pt x="0" y="417444"/>
                </a:lnTo>
              </a:path>
            </a:pathLst>
          </a:custGeom>
          <a:ln w="25400">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44" name="矩形: 圆角 43">
            <a:extLst>
              <a:ext uri="{FF2B5EF4-FFF2-40B4-BE49-F238E27FC236}">
                <a16:creationId xmlns:a16="http://schemas.microsoft.com/office/drawing/2014/main" id="{30FCFA8E-9045-4541-BC8A-94961AE2945C}"/>
              </a:ext>
            </a:extLst>
          </p:cNvPr>
          <p:cNvSpPr/>
          <p:nvPr/>
        </p:nvSpPr>
        <p:spPr>
          <a:xfrm>
            <a:off x="4812625" y="5096280"/>
            <a:ext cx="398636"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X’</a:t>
            </a:r>
            <a:endParaRPr lang="zh-CN" altLang="en-US" dirty="0">
              <a:solidFill>
                <a:schemeClr val="tx1"/>
              </a:solidFill>
            </a:endParaRPr>
          </a:p>
        </p:txBody>
      </p:sp>
      <p:sp>
        <p:nvSpPr>
          <p:cNvPr id="45" name="矩形: 圆角 44">
            <a:extLst>
              <a:ext uri="{FF2B5EF4-FFF2-40B4-BE49-F238E27FC236}">
                <a16:creationId xmlns:a16="http://schemas.microsoft.com/office/drawing/2014/main" id="{03F9E21D-E6EA-4683-BD48-9484C54C409B}"/>
              </a:ext>
            </a:extLst>
          </p:cNvPr>
          <p:cNvSpPr/>
          <p:nvPr/>
        </p:nvSpPr>
        <p:spPr>
          <a:xfrm>
            <a:off x="4812625" y="5491762"/>
            <a:ext cx="398636"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A’</a:t>
            </a:r>
            <a:endParaRPr lang="zh-CN" altLang="en-US" dirty="0">
              <a:solidFill>
                <a:schemeClr val="tx1"/>
              </a:solidFill>
            </a:endParaRPr>
          </a:p>
        </p:txBody>
      </p:sp>
      <p:sp>
        <p:nvSpPr>
          <p:cNvPr id="46" name="任意多边形: 形状 45">
            <a:extLst>
              <a:ext uri="{FF2B5EF4-FFF2-40B4-BE49-F238E27FC236}">
                <a16:creationId xmlns:a16="http://schemas.microsoft.com/office/drawing/2014/main" id="{29B15C8F-8A1B-4009-8726-0882ECC8CFAC}"/>
              </a:ext>
            </a:extLst>
          </p:cNvPr>
          <p:cNvSpPr/>
          <p:nvPr/>
        </p:nvSpPr>
        <p:spPr>
          <a:xfrm>
            <a:off x="5233196" y="5244720"/>
            <a:ext cx="165652" cy="417444"/>
          </a:xfrm>
          <a:custGeom>
            <a:avLst/>
            <a:gdLst>
              <a:gd name="connsiteX0" fmla="*/ 0 w 165652"/>
              <a:gd name="connsiteY0" fmla="*/ 0 h 417444"/>
              <a:gd name="connsiteX1" fmla="*/ 165652 w 165652"/>
              <a:gd name="connsiteY1" fmla="*/ 0 h 417444"/>
              <a:gd name="connsiteX2" fmla="*/ 165652 w 165652"/>
              <a:gd name="connsiteY2" fmla="*/ 417444 h 417444"/>
              <a:gd name="connsiteX3" fmla="*/ 0 w 165652"/>
              <a:gd name="connsiteY3" fmla="*/ 417444 h 417444"/>
            </a:gdLst>
            <a:ahLst/>
            <a:cxnLst>
              <a:cxn ang="0">
                <a:pos x="connsiteX0" y="connsiteY0"/>
              </a:cxn>
              <a:cxn ang="0">
                <a:pos x="connsiteX1" y="connsiteY1"/>
              </a:cxn>
              <a:cxn ang="0">
                <a:pos x="connsiteX2" y="connsiteY2"/>
              </a:cxn>
              <a:cxn ang="0">
                <a:pos x="connsiteX3" y="connsiteY3"/>
              </a:cxn>
            </a:cxnLst>
            <a:rect l="l" t="t" r="r" b="b"/>
            <a:pathLst>
              <a:path w="165652" h="417444">
                <a:moveTo>
                  <a:pt x="0" y="0"/>
                </a:moveTo>
                <a:lnTo>
                  <a:pt x="165652" y="0"/>
                </a:lnTo>
                <a:lnTo>
                  <a:pt x="165652" y="417444"/>
                </a:lnTo>
                <a:lnTo>
                  <a:pt x="0" y="417444"/>
                </a:lnTo>
              </a:path>
            </a:pathLst>
          </a:custGeom>
          <a:ln w="25400">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3" name="任意多边形: 形状 12">
            <a:extLst>
              <a:ext uri="{FF2B5EF4-FFF2-40B4-BE49-F238E27FC236}">
                <a16:creationId xmlns:a16="http://schemas.microsoft.com/office/drawing/2014/main" id="{39B9D559-6439-4146-9217-128E0FEC5951}"/>
              </a:ext>
            </a:extLst>
          </p:cNvPr>
          <p:cNvSpPr/>
          <p:nvPr/>
        </p:nvSpPr>
        <p:spPr>
          <a:xfrm>
            <a:off x="4464102" y="5188226"/>
            <a:ext cx="5209985" cy="702365"/>
          </a:xfrm>
          <a:custGeom>
            <a:avLst/>
            <a:gdLst>
              <a:gd name="connsiteX0" fmla="*/ 5055704 w 5055704"/>
              <a:gd name="connsiteY0" fmla="*/ 0 h 702365"/>
              <a:gd name="connsiteX1" fmla="*/ 5055704 w 5055704"/>
              <a:gd name="connsiteY1" fmla="*/ 702365 h 702365"/>
              <a:gd name="connsiteX2" fmla="*/ 0 w 5055704"/>
              <a:gd name="connsiteY2" fmla="*/ 702365 h 702365"/>
              <a:gd name="connsiteX3" fmla="*/ 0 w 5055704"/>
              <a:gd name="connsiteY3" fmla="*/ 53009 h 702365"/>
              <a:gd name="connsiteX4" fmla="*/ 238539 w 5055704"/>
              <a:gd name="connsiteY4" fmla="*/ 53009 h 702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704" h="702365">
                <a:moveTo>
                  <a:pt x="5055704" y="0"/>
                </a:moveTo>
                <a:lnTo>
                  <a:pt x="5055704" y="702365"/>
                </a:lnTo>
                <a:lnTo>
                  <a:pt x="0" y="702365"/>
                </a:lnTo>
                <a:lnTo>
                  <a:pt x="0" y="53009"/>
                </a:lnTo>
                <a:lnTo>
                  <a:pt x="238539" y="53009"/>
                </a:lnTo>
              </a:path>
            </a:pathLst>
          </a:custGeom>
          <a:noFill/>
          <a:ln w="5080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81773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27</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Graph</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a:xfrm>
            <a:off x="301483" y="724472"/>
            <a:ext cx="10930993" cy="2371600"/>
          </a:xfrm>
        </p:spPr>
        <p:txBody>
          <a:bodyPr/>
          <a:lstStyle/>
          <a:p>
            <a:r>
              <a:rPr lang="en-US" altLang="zh-CN" b="1" u="sng" dirty="0"/>
              <a:t>Graph Data Distillation</a:t>
            </a:r>
          </a:p>
          <a:p>
            <a:pPr marL="0" indent="0">
              <a:buNone/>
            </a:pPr>
            <a:endParaRPr lang="en-US" altLang="zh-CN" b="1" u="sng" dirty="0"/>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093849"/>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sp>
        <p:nvSpPr>
          <p:cNvPr id="12" name="文本框 11">
            <a:extLst>
              <a:ext uri="{FF2B5EF4-FFF2-40B4-BE49-F238E27FC236}">
                <a16:creationId xmlns:a16="http://schemas.microsoft.com/office/drawing/2014/main" id="{55030CDC-01FD-44C1-8940-452696052579}"/>
              </a:ext>
            </a:extLst>
          </p:cNvPr>
          <p:cNvSpPr txBox="1"/>
          <p:nvPr/>
        </p:nvSpPr>
        <p:spPr>
          <a:xfrm>
            <a:off x="719684" y="1264512"/>
            <a:ext cx="4392488"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Input: Real Training Data </a:t>
            </a:r>
            <a:r>
              <a:rPr lang="en-US" altLang="zh-CN" b="1" i="1" dirty="0">
                <a:latin typeface="Times New Roman" panose="02020603050405020304" pitchFamily="18" charset="0"/>
                <a:cs typeface="Times New Roman" panose="02020603050405020304" pitchFamily="18" charset="0"/>
              </a:rPr>
              <a:t>X, A</a:t>
            </a:r>
          </a:p>
          <a:p>
            <a:r>
              <a:rPr lang="en-US" altLang="zh-CN" dirty="0">
                <a:latin typeface="Times New Roman" panose="02020603050405020304" pitchFamily="18" charset="0"/>
                <a:cs typeface="Times New Roman" panose="02020603050405020304" pitchFamily="18" charset="0"/>
              </a:rPr>
              <a:t>Output: Synthetic Data </a:t>
            </a:r>
            <a:r>
              <a:rPr lang="en-US" altLang="zh-CN" b="1" i="1" dirty="0">
                <a:latin typeface="Times New Roman" panose="02020603050405020304" pitchFamily="18" charset="0"/>
                <a:cs typeface="Times New Roman" panose="02020603050405020304" pitchFamily="18" charset="0"/>
              </a:rPr>
              <a:t>X’,</a:t>
            </a:r>
            <a:r>
              <a:rPr lang="zh-CN" altLang="en-US" b="1" i="1" dirty="0">
                <a:latin typeface="Times New Roman" panose="02020603050405020304" pitchFamily="18" charset="0"/>
                <a:cs typeface="Times New Roman" panose="02020603050405020304" pitchFamily="18" charset="0"/>
              </a:rPr>
              <a:t> </a:t>
            </a:r>
            <a:r>
              <a:rPr lang="en-US" altLang="zh-CN" b="1" i="1" dirty="0">
                <a:latin typeface="Times New Roman" panose="02020603050405020304" pitchFamily="18" charset="0"/>
                <a:cs typeface="Times New Roman" panose="02020603050405020304" pitchFamily="18" charset="0"/>
              </a:rPr>
              <a:t>A’</a:t>
            </a:r>
            <a:endParaRPr lang="zh-CN" altLang="en-US" b="1" i="1"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BA606644-9263-44B0-A2E0-E7E29812F513}"/>
              </a:ext>
            </a:extLst>
          </p:cNvPr>
          <p:cNvSpPr txBox="1"/>
          <p:nvPr/>
        </p:nvSpPr>
        <p:spPr>
          <a:xfrm>
            <a:off x="719684" y="2814395"/>
            <a:ext cx="7848872" cy="353943"/>
          </a:xfrm>
          <a:prstGeom prst="rect">
            <a:avLst/>
          </a:prstGeom>
          <a:noFill/>
        </p:spPr>
        <p:txBody>
          <a:bodyPr wrap="square" rtlCol="0">
            <a:spAutoFit/>
          </a:bodyPr>
          <a:lstStyle/>
          <a:p>
            <a:r>
              <a:rPr lang="en-US" altLang="zh-CN" b="1" i="1" u="sng" dirty="0">
                <a:latin typeface="Times New Roman" panose="02020603050405020304" pitchFamily="18" charset="0"/>
                <a:cs typeface="Times New Roman" panose="02020603050405020304" pitchFamily="18" charset="0"/>
              </a:rPr>
              <a:t>Challenge:</a:t>
            </a:r>
          </a:p>
        </p:txBody>
      </p: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2AEC068A-D4B5-416D-AF8F-3E4F1D8A1D41}"/>
                  </a:ext>
                </a:extLst>
              </p:cNvPr>
              <p:cNvSpPr txBox="1"/>
              <p:nvPr/>
            </p:nvSpPr>
            <p:spPr>
              <a:xfrm>
                <a:off x="1229785" y="3124090"/>
                <a:ext cx="9113545" cy="615553"/>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Adjacency matrix of the synthetic data </a:t>
                </a:r>
                <a:r>
                  <a:rPr lang="en-US" altLang="zh-CN" b="1" i="1" dirty="0">
                    <a:latin typeface="Times New Roman" panose="02020603050405020304" pitchFamily="18" charset="0"/>
                    <a:cs typeface="Times New Roman" panose="02020603050405020304" pitchFamily="18" charset="0"/>
                  </a:rPr>
                  <a:t>A’ </a:t>
                </a:r>
                <a:r>
                  <a:rPr lang="en-US" altLang="zh-CN" dirty="0">
                    <a:latin typeface="Times New Roman" panose="02020603050405020304" pitchFamily="18" charset="0"/>
                    <a:cs typeface="Times New Roman" panose="02020603050405020304" pitchFamily="18" charset="0"/>
                  </a:rPr>
                  <a:t>is not updated</a:t>
                </a:r>
              </a:p>
              <a:p>
                <a:r>
                  <a:rPr lang="en-US" altLang="zh-CN" dirty="0">
                    <a:latin typeface="Times New Roman" panose="02020603050405020304" pitchFamily="18" charset="0"/>
                    <a:cs typeface="Times New Roman" panose="02020603050405020304" pitchFamily="18" charset="0"/>
                  </a:rPr>
                  <a:t>How to model the adjacency matrix?</a:t>
                </a:r>
                <a:r>
                  <a:rPr lang="zh-CN" altLang="en-US"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Use the Self-expressive Graph</a:t>
                </a:r>
              </a:p>
            </p:txBody>
          </p:sp>
        </mc:Choice>
        <mc:Fallback xmlns="">
          <p:sp>
            <p:nvSpPr>
              <p:cNvPr id="43" name="文本框 42">
                <a:extLst>
                  <a:ext uri="{FF2B5EF4-FFF2-40B4-BE49-F238E27FC236}">
                    <a16:creationId xmlns:a16="http://schemas.microsoft.com/office/drawing/2014/main" id="{2AEC068A-D4B5-416D-AF8F-3E4F1D8A1D41}"/>
                  </a:ext>
                </a:extLst>
              </p:cNvPr>
              <p:cNvSpPr txBox="1">
                <a:spLocks noRot="1" noChangeAspect="1" noMove="1" noResize="1" noEditPoints="1" noAdjustHandles="1" noChangeArrowheads="1" noChangeShapeType="1" noTextEdit="1"/>
              </p:cNvSpPr>
              <p:nvPr/>
            </p:nvSpPr>
            <p:spPr>
              <a:xfrm>
                <a:off x="1229785" y="3124090"/>
                <a:ext cx="9113545" cy="615553"/>
              </a:xfrm>
              <a:prstGeom prst="rect">
                <a:avLst/>
              </a:prstGeom>
              <a:blipFill>
                <a:blip r:embed="rId3"/>
                <a:stretch>
                  <a:fillRect l="-468" t="-1980" b="-13861"/>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38F1A25E-4360-42FC-833E-51EEB0536BA7}"/>
              </a:ext>
            </a:extLst>
          </p:cNvPr>
          <p:cNvPicPr>
            <a:picLocks noChangeAspect="1"/>
          </p:cNvPicPr>
          <p:nvPr/>
        </p:nvPicPr>
        <p:blipFill>
          <a:blip r:embed="rId4"/>
          <a:stretch>
            <a:fillRect/>
          </a:stretch>
        </p:blipFill>
        <p:spPr>
          <a:xfrm>
            <a:off x="442160" y="3986910"/>
            <a:ext cx="5241187" cy="1637160"/>
          </a:xfrm>
          <a:prstGeom prst="rect">
            <a:avLst/>
          </a:prstGeom>
        </p:spPr>
      </p:pic>
      <p:sp>
        <p:nvSpPr>
          <p:cNvPr id="141" name="矩形 140">
            <a:extLst>
              <a:ext uri="{FF2B5EF4-FFF2-40B4-BE49-F238E27FC236}">
                <a16:creationId xmlns:a16="http://schemas.microsoft.com/office/drawing/2014/main" id="{F9E8F899-981F-4357-8968-A86B25A6FFB8}"/>
              </a:ext>
            </a:extLst>
          </p:cNvPr>
          <p:cNvSpPr/>
          <p:nvPr/>
        </p:nvSpPr>
        <p:spPr>
          <a:xfrm>
            <a:off x="5499370" y="1016398"/>
            <a:ext cx="5450552" cy="1363816"/>
          </a:xfrm>
          <a:prstGeom prst="rect">
            <a:avLst/>
          </a:prstGeom>
          <a:noFill/>
          <a:ln w="38100">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圆角 141">
            <a:extLst>
              <a:ext uri="{FF2B5EF4-FFF2-40B4-BE49-F238E27FC236}">
                <a16:creationId xmlns:a16="http://schemas.microsoft.com/office/drawing/2014/main" id="{6D710E86-B796-48D8-A967-CF2D3723379A}"/>
              </a:ext>
            </a:extLst>
          </p:cNvPr>
          <p:cNvSpPr/>
          <p:nvPr/>
        </p:nvSpPr>
        <p:spPr>
          <a:xfrm>
            <a:off x="4385679" y="932104"/>
            <a:ext cx="406675"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X</a:t>
            </a:r>
            <a:endParaRPr lang="zh-CN" altLang="en-US" dirty="0">
              <a:solidFill>
                <a:schemeClr val="tx1"/>
              </a:solidFill>
            </a:endParaRPr>
          </a:p>
        </p:txBody>
      </p:sp>
      <mc:AlternateContent xmlns:mc="http://schemas.openxmlformats.org/markup-compatibility/2006" xmlns:a14="http://schemas.microsoft.com/office/drawing/2010/main">
        <mc:Choice Requires="a14">
          <p:sp>
            <p:nvSpPr>
              <p:cNvPr id="143" name="矩形: 圆角 142">
                <a:extLst>
                  <a:ext uri="{FF2B5EF4-FFF2-40B4-BE49-F238E27FC236}">
                    <a16:creationId xmlns:a16="http://schemas.microsoft.com/office/drawing/2014/main" id="{01E61BF3-7279-4E90-BE55-9AE7A364929C}"/>
                  </a:ext>
                </a:extLst>
              </p:cNvPr>
              <p:cNvSpPr/>
              <p:nvPr/>
            </p:nvSpPr>
            <p:spPr>
              <a:xfrm>
                <a:off x="5586210" y="1089046"/>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𝟎</m:t>
                          </m:r>
                        </m:sub>
                      </m:sSub>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3" name="矩形: 圆角 142">
                <a:extLst>
                  <a:ext uri="{FF2B5EF4-FFF2-40B4-BE49-F238E27FC236}">
                    <a16:creationId xmlns:a16="http://schemas.microsoft.com/office/drawing/2014/main" id="{01E61BF3-7279-4E90-BE55-9AE7A364929C}"/>
                  </a:ext>
                </a:extLst>
              </p:cNvPr>
              <p:cNvSpPr>
                <a:spLocks noRot="1" noChangeAspect="1" noMove="1" noResize="1" noEditPoints="1" noAdjustHandles="1" noChangeArrowheads="1" noChangeShapeType="1" noTextEdit="1"/>
              </p:cNvSpPr>
              <p:nvPr/>
            </p:nvSpPr>
            <p:spPr>
              <a:xfrm>
                <a:off x="5586210" y="1089046"/>
                <a:ext cx="936104" cy="351249"/>
              </a:xfrm>
              <a:prstGeom prst="roundRect">
                <a:avLst/>
              </a:prstGeom>
              <a:blipFill>
                <a:blip r:embed="rId5"/>
                <a:stretch>
                  <a:fillRect/>
                </a:stretch>
              </a:blipFill>
              <a:ln w="38100">
                <a:solidFill>
                  <a:schemeClr val="accent5">
                    <a:lumMod val="75000"/>
                  </a:schemeClr>
                </a:solidFill>
              </a:ln>
            </p:spPr>
            <p:txBody>
              <a:bodyPr/>
              <a:lstStyle/>
              <a:p>
                <a:r>
                  <a:rPr lang="zh-CN" altLang="en-US">
                    <a:noFill/>
                  </a:rPr>
                  <a:t> </a:t>
                </a:r>
              </a:p>
            </p:txBody>
          </p:sp>
        </mc:Fallback>
      </mc:AlternateContent>
      <p:cxnSp>
        <p:nvCxnSpPr>
          <p:cNvPr id="144" name="直接箭头连接符 143">
            <a:extLst>
              <a:ext uri="{FF2B5EF4-FFF2-40B4-BE49-F238E27FC236}">
                <a16:creationId xmlns:a16="http://schemas.microsoft.com/office/drawing/2014/main" id="{DFFD595D-0828-418E-A710-A9EAD8082D8A}"/>
              </a:ext>
            </a:extLst>
          </p:cNvPr>
          <p:cNvCxnSpPr>
            <a:cxnSpLocks/>
          </p:cNvCxnSpPr>
          <p:nvPr/>
        </p:nvCxnSpPr>
        <p:spPr>
          <a:xfrm>
            <a:off x="4973258" y="1264671"/>
            <a:ext cx="504056"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45" name="直接箭头连接符 144">
            <a:extLst>
              <a:ext uri="{FF2B5EF4-FFF2-40B4-BE49-F238E27FC236}">
                <a16:creationId xmlns:a16="http://schemas.microsoft.com/office/drawing/2014/main" id="{EA1A4C14-1B30-421A-8EF5-357DBB75C4C5}"/>
              </a:ext>
            </a:extLst>
          </p:cNvPr>
          <p:cNvCxnSpPr>
            <a:cxnSpLocks/>
          </p:cNvCxnSpPr>
          <p:nvPr/>
        </p:nvCxnSpPr>
        <p:spPr>
          <a:xfrm>
            <a:off x="4960195" y="2073929"/>
            <a:ext cx="504056"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146" name="文本框 145">
            <a:extLst>
              <a:ext uri="{FF2B5EF4-FFF2-40B4-BE49-F238E27FC236}">
                <a16:creationId xmlns:a16="http://schemas.microsoft.com/office/drawing/2014/main" id="{C77AB7E0-5E8A-4321-A73A-8757D16673AB}"/>
              </a:ext>
            </a:extLst>
          </p:cNvPr>
          <p:cNvSpPr txBox="1"/>
          <p:nvPr/>
        </p:nvSpPr>
        <p:spPr>
          <a:xfrm>
            <a:off x="8459068" y="1553192"/>
            <a:ext cx="2160240"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Mean Square Error</a:t>
            </a:r>
            <a:endParaRPr lang="zh-CN" altLang="en-US" sz="1400" b="1" dirty="0">
              <a:latin typeface="Times New Roman" panose="02020603050405020304" pitchFamily="18" charset="0"/>
              <a:cs typeface="Times New Roman" panose="02020603050405020304" pitchFamily="18" charset="0"/>
            </a:endParaRPr>
          </a:p>
        </p:txBody>
      </p:sp>
      <p:cxnSp>
        <p:nvCxnSpPr>
          <p:cNvPr id="147" name="直接箭头连接符 146">
            <a:extLst>
              <a:ext uri="{FF2B5EF4-FFF2-40B4-BE49-F238E27FC236}">
                <a16:creationId xmlns:a16="http://schemas.microsoft.com/office/drawing/2014/main" id="{0EECE305-AB56-43D0-9E44-235D12FEA06E}"/>
              </a:ext>
            </a:extLst>
          </p:cNvPr>
          <p:cNvCxnSpPr>
            <a:cxnSpLocks/>
          </p:cNvCxnSpPr>
          <p:nvPr/>
        </p:nvCxnSpPr>
        <p:spPr>
          <a:xfrm>
            <a:off x="6629442" y="1279075"/>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8" name="矩形: 圆角 147">
                <a:extLst>
                  <a:ext uri="{FF2B5EF4-FFF2-40B4-BE49-F238E27FC236}">
                    <a16:creationId xmlns:a16="http://schemas.microsoft.com/office/drawing/2014/main" id="{F2B604C6-B20A-440B-9E71-3D033BC11568}"/>
                  </a:ext>
                </a:extLst>
              </p:cNvPr>
              <p:cNvSpPr/>
              <p:nvPr/>
            </p:nvSpPr>
            <p:spPr>
              <a:xfrm>
                <a:off x="7890466" y="1088664"/>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CN" b="1" i="1" smtClean="0">
                              <a:solidFill>
                                <a:schemeClr val="tx1"/>
                              </a:solidFill>
                              <a:latin typeface="Cambria Math" panose="02040503050406030204" pitchFamily="18" charset="0"/>
                              <a:cs typeface="Times New Roman" panose="02020603050405020304" pitchFamily="18" charset="0"/>
                            </a:rPr>
                          </m:ctrlPr>
                        </m:accPr>
                        <m:e>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𝑴</m:t>
                              </m:r>
                            </m:sub>
                          </m:sSub>
                        </m:e>
                      </m:acc>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8" name="矩形: 圆角 147">
                <a:extLst>
                  <a:ext uri="{FF2B5EF4-FFF2-40B4-BE49-F238E27FC236}">
                    <a16:creationId xmlns:a16="http://schemas.microsoft.com/office/drawing/2014/main" id="{F2B604C6-B20A-440B-9E71-3D033BC11568}"/>
                  </a:ext>
                </a:extLst>
              </p:cNvPr>
              <p:cNvSpPr>
                <a:spLocks noRot="1" noChangeAspect="1" noMove="1" noResize="1" noEditPoints="1" noAdjustHandles="1" noChangeArrowheads="1" noChangeShapeType="1" noTextEdit="1"/>
              </p:cNvSpPr>
              <p:nvPr/>
            </p:nvSpPr>
            <p:spPr>
              <a:xfrm>
                <a:off x="7890466" y="1088664"/>
                <a:ext cx="936104" cy="351249"/>
              </a:xfrm>
              <a:prstGeom prst="roundRect">
                <a:avLst/>
              </a:prstGeom>
              <a:blipFill>
                <a:blip r:embed="rId6"/>
                <a:stretch>
                  <a:fillRect r="-17500"/>
                </a:stretch>
              </a:blipFill>
              <a:ln w="38100">
                <a:solidFill>
                  <a:schemeClr val="accent5">
                    <a:lumMod val="75000"/>
                  </a:schemeClr>
                </a:solidFill>
              </a:ln>
            </p:spPr>
            <p:txBody>
              <a:bodyPr/>
              <a:lstStyle/>
              <a:p>
                <a:r>
                  <a:rPr lang="zh-CN" altLang="en-US">
                    <a:noFill/>
                  </a:rPr>
                  <a:t> </a:t>
                </a:r>
              </a:p>
            </p:txBody>
          </p:sp>
        </mc:Fallback>
      </mc:AlternateContent>
      <p:sp>
        <p:nvSpPr>
          <p:cNvPr id="149" name="文本框 148">
            <a:extLst>
              <a:ext uri="{FF2B5EF4-FFF2-40B4-BE49-F238E27FC236}">
                <a16:creationId xmlns:a16="http://schemas.microsoft.com/office/drawing/2014/main" id="{167170B9-1012-46D9-931D-B1A1BA5049CD}"/>
              </a:ext>
            </a:extLst>
          </p:cNvPr>
          <p:cNvSpPr txBox="1"/>
          <p:nvPr/>
        </p:nvSpPr>
        <p:spPr>
          <a:xfrm>
            <a:off x="6989482" y="1032541"/>
            <a:ext cx="576064" cy="353943"/>
          </a:xfrm>
          <a:prstGeom prst="rect">
            <a:avLst/>
          </a:prstGeom>
          <a:noFill/>
        </p:spPr>
        <p:txBody>
          <a:bodyPr wrap="square" rtlCol="0">
            <a:spAutoFit/>
          </a:bodyPr>
          <a:lstStyle/>
          <a:p>
            <a:r>
              <a:rPr lang="en-US" altLang="zh-CN" dirty="0"/>
              <a:t>…</a:t>
            </a:r>
            <a:endParaRPr lang="zh-CN" altLang="en-US" dirty="0"/>
          </a:p>
        </p:txBody>
      </p:sp>
      <p:cxnSp>
        <p:nvCxnSpPr>
          <p:cNvPr id="150" name="直接箭头连接符 149">
            <a:extLst>
              <a:ext uri="{FF2B5EF4-FFF2-40B4-BE49-F238E27FC236}">
                <a16:creationId xmlns:a16="http://schemas.microsoft.com/office/drawing/2014/main" id="{2C0DB0EF-69B8-49F4-8748-42E4D8E8E0D5}"/>
              </a:ext>
            </a:extLst>
          </p:cNvPr>
          <p:cNvCxnSpPr>
            <a:cxnSpLocks/>
          </p:cNvCxnSpPr>
          <p:nvPr/>
        </p:nvCxnSpPr>
        <p:spPr>
          <a:xfrm>
            <a:off x="7385526" y="1279075"/>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1" name="矩形: 圆角 150">
                <a:extLst>
                  <a:ext uri="{FF2B5EF4-FFF2-40B4-BE49-F238E27FC236}">
                    <a16:creationId xmlns:a16="http://schemas.microsoft.com/office/drawing/2014/main" id="{4F48211A-1AF8-46D9-916B-C6160F72178B}"/>
                  </a:ext>
                </a:extLst>
              </p:cNvPr>
              <p:cNvSpPr/>
              <p:nvPr/>
            </p:nvSpPr>
            <p:spPr>
              <a:xfrm>
                <a:off x="5586210" y="1883900"/>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𝟎</m:t>
                          </m:r>
                        </m:sub>
                      </m:sSub>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1" name="矩形: 圆角 150">
                <a:extLst>
                  <a:ext uri="{FF2B5EF4-FFF2-40B4-BE49-F238E27FC236}">
                    <a16:creationId xmlns:a16="http://schemas.microsoft.com/office/drawing/2014/main" id="{4F48211A-1AF8-46D9-916B-C6160F72178B}"/>
                  </a:ext>
                </a:extLst>
              </p:cNvPr>
              <p:cNvSpPr>
                <a:spLocks noRot="1" noChangeAspect="1" noMove="1" noResize="1" noEditPoints="1" noAdjustHandles="1" noChangeArrowheads="1" noChangeShapeType="1" noTextEdit="1"/>
              </p:cNvSpPr>
              <p:nvPr/>
            </p:nvSpPr>
            <p:spPr>
              <a:xfrm>
                <a:off x="5586210" y="1883900"/>
                <a:ext cx="936104" cy="351249"/>
              </a:xfrm>
              <a:prstGeom prst="roundRect">
                <a:avLst/>
              </a:prstGeom>
              <a:blipFill>
                <a:blip r:embed="rId7"/>
                <a:stretch>
                  <a:fillRect/>
                </a:stretch>
              </a:blipFill>
              <a:ln w="38100">
                <a:solidFill>
                  <a:schemeClr val="accent5">
                    <a:lumMod val="75000"/>
                  </a:schemeClr>
                </a:solidFill>
              </a:ln>
            </p:spPr>
            <p:txBody>
              <a:bodyPr/>
              <a:lstStyle/>
              <a:p>
                <a:r>
                  <a:rPr lang="zh-CN" altLang="en-US">
                    <a:noFill/>
                  </a:rPr>
                  <a:t> </a:t>
                </a:r>
              </a:p>
            </p:txBody>
          </p:sp>
        </mc:Fallback>
      </mc:AlternateContent>
      <p:cxnSp>
        <p:nvCxnSpPr>
          <p:cNvPr id="152" name="直接箭头连接符 151">
            <a:extLst>
              <a:ext uri="{FF2B5EF4-FFF2-40B4-BE49-F238E27FC236}">
                <a16:creationId xmlns:a16="http://schemas.microsoft.com/office/drawing/2014/main" id="{6DF07D25-B65A-4E3E-BF0B-FA2FFB7C4C10}"/>
              </a:ext>
            </a:extLst>
          </p:cNvPr>
          <p:cNvCxnSpPr>
            <a:cxnSpLocks/>
          </p:cNvCxnSpPr>
          <p:nvPr/>
        </p:nvCxnSpPr>
        <p:spPr>
          <a:xfrm>
            <a:off x="6629442" y="2073929"/>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3" name="矩形: 圆角 152">
                <a:extLst>
                  <a:ext uri="{FF2B5EF4-FFF2-40B4-BE49-F238E27FC236}">
                    <a16:creationId xmlns:a16="http://schemas.microsoft.com/office/drawing/2014/main" id="{8215C11A-EFF0-45DB-B30F-485C0F28DECE}"/>
                  </a:ext>
                </a:extLst>
              </p:cNvPr>
              <p:cNvSpPr/>
              <p:nvPr/>
            </p:nvSpPr>
            <p:spPr>
              <a:xfrm>
                <a:off x="7890466" y="1883518"/>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CN" b="1" i="1" smtClean="0">
                              <a:solidFill>
                                <a:schemeClr val="tx1"/>
                              </a:solidFill>
                              <a:latin typeface="Cambria Math" panose="02040503050406030204" pitchFamily="18" charset="0"/>
                              <a:cs typeface="Times New Roman" panose="02020603050405020304" pitchFamily="18" charset="0"/>
                            </a:rPr>
                          </m:ctrlPr>
                        </m:accPr>
                        <m:e>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𝑵</m:t>
                              </m:r>
                            </m:sub>
                          </m:sSub>
                        </m:e>
                      </m:acc>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3" name="矩形: 圆角 152">
                <a:extLst>
                  <a:ext uri="{FF2B5EF4-FFF2-40B4-BE49-F238E27FC236}">
                    <a16:creationId xmlns:a16="http://schemas.microsoft.com/office/drawing/2014/main" id="{8215C11A-EFF0-45DB-B30F-485C0F28DECE}"/>
                  </a:ext>
                </a:extLst>
              </p:cNvPr>
              <p:cNvSpPr>
                <a:spLocks noRot="1" noChangeAspect="1" noMove="1" noResize="1" noEditPoints="1" noAdjustHandles="1" noChangeArrowheads="1" noChangeShapeType="1" noTextEdit="1"/>
              </p:cNvSpPr>
              <p:nvPr/>
            </p:nvSpPr>
            <p:spPr>
              <a:xfrm>
                <a:off x="7890466" y="1883518"/>
                <a:ext cx="936104" cy="351249"/>
              </a:xfrm>
              <a:prstGeom prst="roundRect">
                <a:avLst/>
              </a:prstGeom>
              <a:blipFill>
                <a:blip r:embed="rId8"/>
                <a:stretch>
                  <a:fillRect/>
                </a:stretch>
              </a:blipFill>
              <a:ln w="38100">
                <a:solidFill>
                  <a:schemeClr val="accent5">
                    <a:lumMod val="75000"/>
                  </a:schemeClr>
                </a:solidFill>
              </a:ln>
            </p:spPr>
            <p:txBody>
              <a:bodyPr/>
              <a:lstStyle/>
              <a:p>
                <a:r>
                  <a:rPr lang="zh-CN" altLang="en-US">
                    <a:noFill/>
                  </a:rPr>
                  <a:t> </a:t>
                </a:r>
              </a:p>
            </p:txBody>
          </p:sp>
        </mc:Fallback>
      </mc:AlternateContent>
      <p:sp>
        <p:nvSpPr>
          <p:cNvPr id="154" name="文本框 153">
            <a:extLst>
              <a:ext uri="{FF2B5EF4-FFF2-40B4-BE49-F238E27FC236}">
                <a16:creationId xmlns:a16="http://schemas.microsoft.com/office/drawing/2014/main" id="{39216FA2-867C-4A1A-BCAA-6330023A3B3D}"/>
              </a:ext>
            </a:extLst>
          </p:cNvPr>
          <p:cNvSpPr txBox="1"/>
          <p:nvPr/>
        </p:nvSpPr>
        <p:spPr>
          <a:xfrm>
            <a:off x="6989482" y="1827395"/>
            <a:ext cx="576064" cy="353943"/>
          </a:xfrm>
          <a:prstGeom prst="rect">
            <a:avLst/>
          </a:prstGeom>
          <a:noFill/>
        </p:spPr>
        <p:txBody>
          <a:bodyPr wrap="square" rtlCol="0">
            <a:spAutoFit/>
          </a:bodyPr>
          <a:lstStyle/>
          <a:p>
            <a:r>
              <a:rPr lang="en-US" altLang="zh-CN" dirty="0"/>
              <a:t>…</a:t>
            </a:r>
            <a:endParaRPr lang="zh-CN" altLang="en-US" dirty="0"/>
          </a:p>
        </p:txBody>
      </p:sp>
      <p:cxnSp>
        <p:nvCxnSpPr>
          <p:cNvPr id="155" name="直接箭头连接符 154">
            <a:extLst>
              <a:ext uri="{FF2B5EF4-FFF2-40B4-BE49-F238E27FC236}">
                <a16:creationId xmlns:a16="http://schemas.microsoft.com/office/drawing/2014/main" id="{C81E803A-105F-461A-88FD-3F2EF09D9100}"/>
              </a:ext>
            </a:extLst>
          </p:cNvPr>
          <p:cNvCxnSpPr>
            <a:cxnSpLocks/>
          </p:cNvCxnSpPr>
          <p:nvPr/>
        </p:nvCxnSpPr>
        <p:spPr>
          <a:xfrm>
            <a:off x="7385526" y="2073929"/>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56" name="直接连接符 155">
            <a:extLst>
              <a:ext uri="{FF2B5EF4-FFF2-40B4-BE49-F238E27FC236}">
                <a16:creationId xmlns:a16="http://schemas.microsoft.com/office/drawing/2014/main" id="{33FECFFB-150D-4B65-9C64-AE80AEB64CF7}"/>
              </a:ext>
            </a:extLst>
          </p:cNvPr>
          <p:cNvCxnSpPr>
            <a:cxnSpLocks/>
            <a:stCxn id="148" idx="2"/>
            <a:endCxn id="153" idx="0"/>
          </p:cNvCxnSpPr>
          <p:nvPr/>
        </p:nvCxnSpPr>
        <p:spPr>
          <a:xfrm>
            <a:off x="8358518" y="1439913"/>
            <a:ext cx="0" cy="443605"/>
          </a:xfrm>
          <a:prstGeom prst="line">
            <a:avLst/>
          </a:prstGeom>
          <a:ln w="254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57" name="文本框 156">
            <a:extLst>
              <a:ext uri="{FF2B5EF4-FFF2-40B4-BE49-F238E27FC236}">
                <a16:creationId xmlns:a16="http://schemas.microsoft.com/office/drawing/2014/main" id="{1FDC802D-3B28-4B03-AAE9-7DF25897D3CE}"/>
              </a:ext>
            </a:extLst>
          </p:cNvPr>
          <p:cNvSpPr txBox="1"/>
          <p:nvPr/>
        </p:nvSpPr>
        <p:spPr>
          <a:xfrm>
            <a:off x="6292343" y="2504359"/>
            <a:ext cx="1093183"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Update</a:t>
            </a:r>
            <a:endParaRPr lang="zh-CN" altLang="en-US" sz="1400" b="1" dirty="0">
              <a:latin typeface="Times New Roman" panose="02020603050405020304" pitchFamily="18" charset="0"/>
              <a:cs typeface="Times New Roman" panose="02020603050405020304" pitchFamily="18" charset="0"/>
            </a:endParaRPr>
          </a:p>
        </p:txBody>
      </p:sp>
      <p:sp>
        <p:nvSpPr>
          <p:cNvPr id="158" name="文本框 157">
            <a:extLst>
              <a:ext uri="{FF2B5EF4-FFF2-40B4-BE49-F238E27FC236}">
                <a16:creationId xmlns:a16="http://schemas.microsoft.com/office/drawing/2014/main" id="{8AD8CF7E-43D4-42F6-B7D7-C1B86568A506}"/>
              </a:ext>
            </a:extLst>
          </p:cNvPr>
          <p:cNvSpPr txBox="1"/>
          <p:nvPr/>
        </p:nvSpPr>
        <p:spPr>
          <a:xfrm>
            <a:off x="9203285" y="1000677"/>
            <a:ext cx="1909097" cy="369332"/>
          </a:xfrm>
          <a:prstGeom prst="rect">
            <a:avLst/>
          </a:prstGeom>
          <a:noFill/>
        </p:spPr>
        <p:txBody>
          <a:bodyPr wrap="square" rtlCol="0">
            <a:spAutoFit/>
          </a:bodyPr>
          <a:lstStyle/>
          <a:p>
            <a:r>
              <a:rPr lang="en-US" altLang="zh-CN" sz="1800" b="1" dirty="0">
                <a:latin typeface="Times New Roman" panose="02020603050405020304" pitchFamily="18" charset="0"/>
                <a:cs typeface="Times New Roman" panose="02020603050405020304" pitchFamily="18" charset="0"/>
              </a:rPr>
              <a:t>Model Training</a:t>
            </a:r>
            <a:endParaRPr lang="zh-CN" altLang="en-US" sz="1800" b="1" dirty="0">
              <a:latin typeface="Times New Roman" panose="02020603050405020304" pitchFamily="18" charset="0"/>
              <a:cs typeface="Times New Roman" panose="02020603050405020304" pitchFamily="18" charset="0"/>
            </a:endParaRPr>
          </a:p>
        </p:txBody>
      </p:sp>
      <p:sp>
        <p:nvSpPr>
          <p:cNvPr id="159" name="矩形: 圆角 158">
            <a:extLst>
              <a:ext uri="{FF2B5EF4-FFF2-40B4-BE49-F238E27FC236}">
                <a16:creationId xmlns:a16="http://schemas.microsoft.com/office/drawing/2014/main" id="{568E829C-AEC1-4E78-ACED-173952B9133E}"/>
              </a:ext>
            </a:extLst>
          </p:cNvPr>
          <p:cNvSpPr/>
          <p:nvPr/>
        </p:nvSpPr>
        <p:spPr>
          <a:xfrm>
            <a:off x="4385679" y="1327586"/>
            <a:ext cx="406675"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A</a:t>
            </a:r>
            <a:endParaRPr lang="zh-CN" altLang="en-US" dirty="0">
              <a:solidFill>
                <a:schemeClr val="tx1"/>
              </a:solidFill>
            </a:endParaRPr>
          </a:p>
        </p:txBody>
      </p:sp>
      <p:sp>
        <p:nvSpPr>
          <p:cNvPr id="160" name="任意多边形: 形状 159">
            <a:extLst>
              <a:ext uri="{FF2B5EF4-FFF2-40B4-BE49-F238E27FC236}">
                <a16:creationId xmlns:a16="http://schemas.microsoft.com/office/drawing/2014/main" id="{B1A01F3B-B40E-4012-A23E-15161744A8DD}"/>
              </a:ext>
            </a:extLst>
          </p:cNvPr>
          <p:cNvSpPr/>
          <p:nvPr/>
        </p:nvSpPr>
        <p:spPr>
          <a:xfrm>
            <a:off x="4814289" y="1080544"/>
            <a:ext cx="165652" cy="417444"/>
          </a:xfrm>
          <a:custGeom>
            <a:avLst/>
            <a:gdLst>
              <a:gd name="connsiteX0" fmla="*/ 0 w 165652"/>
              <a:gd name="connsiteY0" fmla="*/ 0 h 417444"/>
              <a:gd name="connsiteX1" fmla="*/ 165652 w 165652"/>
              <a:gd name="connsiteY1" fmla="*/ 0 h 417444"/>
              <a:gd name="connsiteX2" fmla="*/ 165652 w 165652"/>
              <a:gd name="connsiteY2" fmla="*/ 417444 h 417444"/>
              <a:gd name="connsiteX3" fmla="*/ 0 w 165652"/>
              <a:gd name="connsiteY3" fmla="*/ 417444 h 417444"/>
            </a:gdLst>
            <a:ahLst/>
            <a:cxnLst>
              <a:cxn ang="0">
                <a:pos x="connsiteX0" y="connsiteY0"/>
              </a:cxn>
              <a:cxn ang="0">
                <a:pos x="connsiteX1" y="connsiteY1"/>
              </a:cxn>
              <a:cxn ang="0">
                <a:pos x="connsiteX2" y="connsiteY2"/>
              </a:cxn>
              <a:cxn ang="0">
                <a:pos x="connsiteX3" y="connsiteY3"/>
              </a:cxn>
            </a:cxnLst>
            <a:rect l="l" t="t" r="r" b="b"/>
            <a:pathLst>
              <a:path w="165652" h="417444">
                <a:moveTo>
                  <a:pt x="0" y="0"/>
                </a:moveTo>
                <a:lnTo>
                  <a:pt x="165652" y="0"/>
                </a:lnTo>
                <a:lnTo>
                  <a:pt x="165652" y="417444"/>
                </a:lnTo>
                <a:lnTo>
                  <a:pt x="0" y="417444"/>
                </a:lnTo>
              </a:path>
            </a:pathLst>
          </a:custGeom>
          <a:ln w="25400">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61" name="矩形: 圆角 160">
            <a:extLst>
              <a:ext uri="{FF2B5EF4-FFF2-40B4-BE49-F238E27FC236}">
                <a16:creationId xmlns:a16="http://schemas.microsoft.com/office/drawing/2014/main" id="{B0D95317-C9BD-45B4-BD79-CF6EC21809CF}"/>
              </a:ext>
            </a:extLst>
          </p:cNvPr>
          <p:cNvSpPr/>
          <p:nvPr/>
        </p:nvSpPr>
        <p:spPr>
          <a:xfrm>
            <a:off x="4385679" y="1750598"/>
            <a:ext cx="398636"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X’</a:t>
            </a:r>
            <a:endParaRPr lang="zh-CN" altLang="en-US" dirty="0">
              <a:solidFill>
                <a:schemeClr val="tx1"/>
              </a:solidFill>
            </a:endParaRPr>
          </a:p>
        </p:txBody>
      </p:sp>
      <p:sp>
        <p:nvSpPr>
          <p:cNvPr id="162" name="矩形: 圆角 161">
            <a:extLst>
              <a:ext uri="{FF2B5EF4-FFF2-40B4-BE49-F238E27FC236}">
                <a16:creationId xmlns:a16="http://schemas.microsoft.com/office/drawing/2014/main" id="{E684520D-8651-4084-93AF-1B590484D7C8}"/>
              </a:ext>
            </a:extLst>
          </p:cNvPr>
          <p:cNvSpPr/>
          <p:nvPr/>
        </p:nvSpPr>
        <p:spPr>
          <a:xfrm>
            <a:off x="4385679" y="2146080"/>
            <a:ext cx="398636"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A’</a:t>
            </a:r>
            <a:endParaRPr lang="zh-CN" altLang="en-US" dirty="0">
              <a:solidFill>
                <a:schemeClr val="tx1"/>
              </a:solidFill>
            </a:endParaRPr>
          </a:p>
        </p:txBody>
      </p:sp>
      <p:sp>
        <p:nvSpPr>
          <p:cNvPr id="163" name="任意多边形: 形状 162">
            <a:extLst>
              <a:ext uri="{FF2B5EF4-FFF2-40B4-BE49-F238E27FC236}">
                <a16:creationId xmlns:a16="http://schemas.microsoft.com/office/drawing/2014/main" id="{E41C2427-CCE0-4B55-814F-D1826C87BD55}"/>
              </a:ext>
            </a:extLst>
          </p:cNvPr>
          <p:cNvSpPr/>
          <p:nvPr/>
        </p:nvSpPr>
        <p:spPr>
          <a:xfrm>
            <a:off x="4806250" y="1899038"/>
            <a:ext cx="165652" cy="417444"/>
          </a:xfrm>
          <a:custGeom>
            <a:avLst/>
            <a:gdLst>
              <a:gd name="connsiteX0" fmla="*/ 0 w 165652"/>
              <a:gd name="connsiteY0" fmla="*/ 0 h 417444"/>
              <a:gd name="connsiteX1" fmla="*/ 165652 w 165652"/>
              <a:gd name="connsiteY1" fmla="*/ 0 h 417444"/>
              <a:gd name="connsiteX2" fmla="*/ 165652 w 165652"/>
              <a:gd name="connsiteY2" fmla="*/ 417444 h 417444"/>
              <a:gd name="connsiteX3" fmla="*/ 0 w 165652"/>
              <a:gd name="connsiteY3" fmla="*/ 417444 h 417444"/>
            </a:gdLst>
            <a:ahLst/>
            <a:cxnLst>
              <a:cxn ang="0">
                <a:pos x="connsiteX0" y="connsiteY0"/>
              </a:cxn>
              <a:cxn ang="0">
                <a:pos x="connsiteX1" y="connsiteY1"/>
              </a:cxn>
              <a:cxn ang="0">
                <a:pos x="connsiteX2" y="connsiteY2"/>
              </a:cxn>
              <a:cxn ang="0">
                <a:pos x="connsiteX3" y="connsiteY3"/>
              </a:cxn>
            </a:cxnLst>
            <a:rect l="l" t="t" r="r" b="b"/>
            <a:pathLst>
              <a:path w="165652" h="417444">
                <a:moveTo>
                  <a:pt x="0" y="0"/>
                </a:moveTo>
                <a:lnTo>
                  <a:pt x="165652" y="0"/>
                </a:lnTo>
                <a:lnTo>
                  <a:pt x="165652" y="417444"/>
                </a:lnTo>
                <a:lnTo>
                  <a:pt x="0" y="417444"/>
                </a:lnTo>
              </a:path>
            </a:pathLst>
          </a:custGeom>
          <a:ln w="25400">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64" name="任意多边形: 形状 163">
            <a:extLst>
              <a:ext uri="{FF2B5EF4-FFF2-40B4-BE49-F238E27FC236}">
                <a16:creationId xmlns:a16="http://schemas.microsoft.com/office/drawing/2014/main" id="{BD430047-F18D-43BC-A451-4173CCABCE79}"/>
              </a:ext>
            </a:extLst>
          </p:cNvPr>
          <p:cNvSpPr/>
          <p:nvPr/>
        </p:nvSpPr>
        <p:spPr>
          <a:xfrm>
            <a:off x="4134678" y="1842544"/>
            <a:ext cx="5112463" cy="702365"/>
          </a:xfrm>
          <a:custGeom>
            <a:avLst/>
            <a:gdLst>
              <a:gd name="connsiteX0" fmla="*/ 5055704 w 5055704"/>
              <a:gd name="connsiteY0" fmla="*/ 0 h 702365"/>
              <a:gd name="connsiteX1" fmla="*/ 5055704 w 5055704"/>
              <a:gd name="connsiteY1" fmla="*/ 702365 h 702365"/>
              <a:gd name="connsiteX2" fmla="*/ 0 w 5055704"/>
              <a:gd name="connsiteY2" fmla="*/ 702365 h 702365"/>
              <a:gd name="connsiteX3" fmla="*/ 0 w 5055704"/>
              <a:gd name="connsiteY3" fmla="*/ 53009 h 702365"/>
              <a:gd name="connsiteX4" fmla="*/ 238539 w 5055704"/>
              <a:gd name="connsiteY4" fmla="*/ 53009 h 702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704" h="702365">
                <a:moveTo>
                  <a:pt x="5055704" y="0"/>
                </a:moveTo>
                <a:lnTo>
                  <a:pt x="5055704" y="702365"/>
                </a:lnTo>
                <a:lnTo>
                  <a:pt x="0" y="702365"/>
                </a:lnTo>
                <a:lnTo>
                  <a:pt x="0" y="53009"/>
                </a:lnTo>
                <a:lnTo>
                  <a:pt x="238539" y="53009"/>
                </a:lnTo>
              </a:path>
            </a:pathLst>
          </a:custGeom>
          <a:noFill/>
          <a:ln w="5080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5C50CA79-BD92-4717-9611-E3C3F4AB9069}"/>
              </a:ext>
            </a:extLst>
          </p:cNvPr>
          <p:cNvPicPr>
            <a:picLocks noChangeAspect="1"/>
          </p:cNvPicPr>
          <p:nvPr/>
        </p:nvPicPr>
        <p:blipFill>
          <a:blip r:embed="rId9"/>
          <a:stretch>
            <a:fillRect/>
          </a:stretch>
        </p:blipFill>
        <p:spPr>
          <a:xfrm>
            <a:off x="6408316" y="3908695"/>
            <a:ext cx="4491260" cy="519441"/>
          </a:xfrm>
          <a:prstGeom prst="rect">
            <a:avLst/>
          </a:prstGeom>
        </p:spPr>
      </p:pic>
      <p:cxnSp>
        <p:nvCxnSpPr>
          <p:cNvPr id="20" name="直接连接符 19">
            <a:extLst>
              <a:ext uri="{FF2B5EF4-FFF2-40B4-BE49-F238E27FC236}">
                <a16:creationId xmlns:a16="http://schemas.microsoft.com/office/drawing/2014/main" id="{39DEEBA1-9550-4C11-B938-65214C6A7E03}"/>
              </a:ext>
            </a:extLst>
          </p:cNvPr>
          <p:cNvCxnSpPr/>
          <p:nvPr/>
        </p:nvCxnSpPr>
        <p:spPr>
          <a:xfrm>
            <a:off x="5904260" y="3922218"/>
            <a:ext cx="0" cy="194307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4" name="图片 23">
            <a:extLst>
              <a:ext uri="{FF2B5EF4-FFF2-40B4-BE49-F238E27FC236}">
                <a16:creationId xmlns:a16="http://schemas.microsoft.com/office/drawing/2014/main" id="{69AA84C1-5209-43AB-91A3-D6720C5BC30E}"/>
              </a:ext>
            </a:extLst>
          </p:cNvPr>
          <p:cNvPicPr>
            <a:picLocks noChangeAspect="1"/>
          </p:cNvPicPr>
          <p:nvPr/>
        </p:nvPicPr>
        <p:blipFill>
          <a:blip r:embed="rId10"/>
          <a:stretch>
            <a:fillRect/>
          </a:stretch>
        </p:blipFill>
        <p:spPr>
          <a:xfrm>
            <a:off x="6720956" y="5089271"/>
            <a:ext cx="4210992" cy="444599"/>
          </a:xfrm>
          <a:prstGeom prst="rect">
            <a:avLst/>
          </a:prstGeom>
        </p:spPr>
      </p:pic>
      <p:cxnSp>
        <p:nvCxnSpPr>
          <p:cNvPr id="166" name="直接箭头连接符 165">
            <a:extLst>
              <a:ext uri="{FF2B5EF4-FFF2-40B4-BE49-F238E27FC236}">
                <a16:creationId xmlns:a16="http://schemas.microsoft.com/office/drawing/2014/main" id="{98954D63-C397-4524-B23B-60A687E1F7B3}"/>
              </a:ext>
            </a:extLst>
          </p:cNvPr>
          <p:cNvCxnSpPr>
            <a:cxnSpLocks/>
          </p:cNvCxnSpPr>
          <p:nvPr/>
        </p:nvCxnSpPr>
        <p:spPr>
          <a:xfrm>
            <a:off x="7890466" y="4536231"/>
            <a:ext cx="0" cy="45274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8" name="文本框 167">
            <a:extLst>
              <a:ext uri="{FF2B5EF4-FFF2-40B4-BE49-F238E27FC236}">
                <a16:creationId xmlns:a16="http://schemas.microsoft.com/office/drawing/2014/main" id="{28E949F3-C1B6-497C-9F3C-D5007B19C6C4}"/>
              </a:ext>
            </a:extLst>
          </p:cNvPr>
          <p:cNvSpPr txBox="1"/>
          <p:nvPr/>
        </p:nvSpPr>
        <p:spPr>
          <a:xfrm>
            <a:off x="7980183" y="4581732"/>
            <a:ext cx="3168352" cy="353943"/>
          </a:xfrm>
          <a:prstGeom prst="rect">
            <a:avLst/>
          </a:prstGeom>
          <a:noFill/>
        </p:spPr>
        <p:txBody>
          <a:bodyPr wrap="square" rtlCol="0">
            <a:spAutoFit/>
          </a:bodyPr>
          <a:lstStyle/>
          <a:p>
            <a:r>
              <a:rPr lang="en-US" altLang="zh-CN" dirty="0"/>
              <a:t>set First Order Derivative to 0</a:t>
            </a:r>
            <a:endParaRPr lang="zh-CN" altLang="en-US" dirty="0"/>
          </a:p>
        </p:txBody>
      </p:sp>
      <p:sp>
        <p:nvSpPr>
          <p:cNvPr id="6" name="任意多边形: 形状 5">
            <a:extLst>
              <a:ext uri="{FF2B5EF4-FFF2-40B4-BE49-F238E27FC236}">
                <a16:creationId xmlns:a16="http://schemas.microsoft.com/office/drawing/2014/main" id="{EA2D256E-1AA0-4CE2-998E-E732028ABB03}"/>
              </a:ext>
            </a:extLst>
          </p:cNvPr>
          <p:cNvSpPr/>
          <p:nvPr/>
        </p:nvSpPr>
        <p:spPr>
          <a:xfrm>
            <a:off x="6573440" y="3701996"/>
            <a:ext cx="4504888" cy="1879134"/>
          </a:xfrm>
          <a:custGeom>
            <a:avLst/>
            <a:gdLst>
              <a:gd name="connsiteX0" fmla="*/ 1803633 w 4504888"/>
              <a:gd name="connsiteY0" fmla="*/ 142613 h 1879134"/>
              <a:gd name="connsiteX1" fmla="*/ 1803633 w 4504888"/>
              <a:gd name="connsiteY1" fmla="*/ 788565 h 1879134"/>
              <a:gd name="connsiteX2" fmla="*/ 75501 w 4504888"/>
              <a:gd name="connsiteY2" fmla="*/ 788565 h 1879134"/>
              <a:gd name="connsiteX3" fmla="*/ 75501 w 4504888"/>
              <a:gd name="connsiteY3" fmla="*/ 1870745 h 1879134"/>
              <a:gd name="connsiteX4" fmla="*/ 0 w 4504888"/>
              <a:gd name="connsiteY4" fmla="*/ 1879134 h 1879134"/>
              <a:gd name="connsiteX5" fmla="*/ 4504888 w 4504888"/>
              <a:gd name="connsiteY5" fmla="*/ 1879134 h 1879134"/>
              <a:gd name="connsiteX6" fmla="*/ 4504888 w 4504888"/>
              <a:gd name="connsiteY6" fmla="*/ 0 h 1879134"/>
              <a:gd name="connsiteX7" fmla="*/ 1786855 w 4504888"/>
              <a:gd name="connsiteY7" fmla="*/ 0 h 1879134"/>
              <a:gd name="connsiteX8" fmla="*/ 1803633 w 4504888"/>
              <a:gd name="connsiteY8" fmla="*/ 142613 h 187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4888" h="1879134">
                <a:moveTo>
                  <a:pt x="1803633" y="142613"/>
                </a:moveTo>
                <a:lnTo>
                  <a:pt x="1803633" y="788565"/>
                </a:lnTo>
                <a:lnTo>
                  <a:pt x="75501" y="788565"/>
                </a:lnTo>
                <a:lnTo>
                  <a:pt x="75501" y="1870745"/>
                </a:lnTo>
                <a:lnTo>
                  <a:pt x="0" y="1879134"/>
                </a:lnTo>
                <a:lnTo>
                  <a:pt x="4504888" y="1879134"/>
                </a:lnTo>
                <a:lnTo>
                  <a:pt x="4504888" y="0"/>
                </a:lnTo>
                <a:lnTo>
                  <a:pt x="1786855" y="0"/>
                </a:lnTo>
                <a:lnTo>
                  <a:pt x="1803633" y="14261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8758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28</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Graph</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a:xfrm>
            <a:off x="301483" y="724472"/>
            <a:ext cx="10930993" cy="2371600"/>
          </a:xfrm>
        </p:spPr>
        <p:txBody>
          <a:bodyPr/>
          <a:lstStyle/>
          <a:p>
            <a:r>
              <a:rPr lang="en-US" altLang="zh-CN" b="1" u="sng" dirty="0"/>
              <a:t>Graph Data Distillation</a:t>
            </a:r>
          </a:p>
          <a:p>
            <a:pPr marL="0" indent="0">
              <a:buNone/>
            </a:pPr>
            <a:endParaRPr lang="en-US" altLang="zh-CN" b="1" u="sng" dirty="0"/>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093849"/>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sp>
        <p:nvSpPr>
          <p:cNvPr id="12" name="文本框 11">
            <a:extLst>
              <a:ext uri="{FF2B5EF4-FFF2-40B4-BE49-F238E27FC236}">
                <a16:creationId xmlns:a16="http://schemas.microsoft.com/office/drawing/2014/main" id="{55030CDC-01FD-44C1-8940-452696052579}"/>
              </a:ext>
            </a:extLst>
          </p:cNvPr>
          <p:cNvSpPr txBox="1"/>
          <p:nvPr/>
        </p:nvSpPr>
        <p:spPr>
          <a:xfrm>
            <a:off x="719684" y="1264512"/>
            <a:ext cx="4392488"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Input: Real Training Data </a:t>
            </a:r>
            <a:r>
              <a:rPr lang="en-US" altLang="zh-CN" b="1" i="1" dirty="0">
                <a:latin typeface="Times New Roman" panose="02020603050405020304" pitchFamily="18" charset="0"/>
                <a:cs typeface="Times New Roman" panose="02020603050405020304" pitchFamily="18" charset="0"/>
              </a:rPr>
              <a:t>X, A</a:t>
            </a:r>
          </a:p>
          <a:p>
            <a:r>
              <a:rPr lang="en-US" altLang="zh-CN" dirty="0">
                <a:latin typeface="Times New Roman" panose="02020603050405020304" pitchFamily="18" charset="0"/>
                <a:cs typeface="Times New Roman" panose="02020603050405020304" pitchFamily="18" charset="0"/>
              </a:rPr>
              <a:t>Output: Synthetic Data </a:t>
            </a:r>
            <a:r>
              <a:rPr lang="en-US" altLang="zh-CN" b="1" i="1" dirty="0">
                <a:latin typeface="Times New Roman" panose="02020603050405020304" pitchFamily="18" charset="0"/>
                <a:cs typeface="Times New Roman" panose="02020603050405020304" pitchFamily="18" charset="0"/>
              </a:rPr>
              <a:t>X’,</a:t>
            </a:r>
            <a:r>
              <a:rPr lang="zh-CN" altLang="en-US" b="1" i="1" dirty="0">
                <a:latin typeface="Times New Roman" panose="02020603050405020304" pitchFamily="18" charset="0"/>
                <a:cs typeface="Times New Roman" panose="02020603050405020304" pitchFamily="18" charset="0"/>
              </a:rPr>
              <a:t> </a:t>
            </a:r>
            <a:r>
              <a:rPr lang="en-US" altLang="zh-CN" b="1" i="1" dirty="0">
                <a:latin typeface="Times New Roman" panose="02020603050405020304" pitchFamily="18" charset="0"/>
                <a:cs typeface="Times New Roman" panose="02020603050405020304" pitchFamily="18" charset="0"/>
              </a:rPr>
              <a:t>A’</a:t>
            </a:r>
            <a:endParaRPr lang="zh-CN" altLang="en-US" b="1" i="1"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BA606644-9263-44B0-A2E0-E7E29812F513}"/>
              </a:ext>
            </a:extLst>
          </p:cNvPr>
          <p:cNvSpPr txBox="1"/>
          <p:nvPr/>
        </p:nvSpPr>
        <p:spPr>
          <a:xfrm>
            <a:off x="719684" y="2814395"/>
            <a:ext cx="7848872" cy="353943"/>
          </a:xfrm>
          <a:prstGeom prst="rect">
            <a:avLst/>
          </a:prstGeom>
          <a:noFill/>
        </p:spPr>
        <p:txBody>
          <a:bodyPr wrap="square" rtlCol="0">
            <a:spAutoFit/>
          </a:bodyPr>
          <a:lstStyle/>
          <a:p>
            <a:r>
              <a:rPr lang="en-US" altLang="zh-CN" b="1" i="1" u="sng" dirty="0">
                <a:latin typeface="Times New Roman" panose="02020603050405020304" pitchFamily="18" charset="0"/>
                <a:cs typeface="Times New Roman" panose="02020603050405020304" pitchFamily="18" charset="0"/>
              </a:rPr>
              <a:t>Challenge:</a:t>
            </a:r>
          </a:p>
        </p:txBody>
      </p: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2AEC068A-D4B5-416D-AF8F-3E4F1D8A1D41}"/>
                  </a:ext>
                </a:extLst>
              </p:cNvPr>
              <p:cNvSpPr txBox="1"/>
              <p:nvPr/>
            </p:nvSpPr>
            <p:spPr>
              <a:xfrm>
                <a:off x="1229785" y="3124090"/>
                <a:ext cx="9113545" cy="615553"/>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Adjacency matrix of the synthetic data </a:t>
                </a:r>
                <a:r>
                  <a:rPr lang="en-US" altLang="zh-CN" b="1" i="1" dirty="0">
                    <a:latin typeface="Times New Roman" panose="02020603050405020304" pitchFamily="18" charset="0"/>
                    <a:cs typeface="Times New Roman" panose="02020603050405020304" pitchFamily="18" charset="0"/>
                  </a:rPr>
                  <a:t>A’ </a:t>
                </a:r>
                <a:r>
                  <a:rPr lang="en-US" altLang="zh-CN" dirty="0">
                    <a:latin typeface="Times New Roman" panose="02020603050405020304" pitchFamily="18" charset="0"/>
                    <a:cs typeface="Times New Roman" panose="02020603050405020304" pitchFamily="18" charset="0"/>
                  </a:rPr>
                  <a:t>is not updated</a:t>
                </a:r>
              </a:p>
              <a:p>
                <a:r>
                  <a:rPr lang="en-US" altLang="zh-CN" dirty="0">
                    <a:latin typeface="Times New Roman" panose="02020603050405020304" pitchFamily="18" charset="0"/>
                    <a:cs typeface="Times New Roman" panose="02020603050405020304" pitchFamily="18" charset="0"/>
                  </a:rPr>
                  <a:t>How to model the adjacency matrix?</a:t>
                </a:r>
                <a:r>
                  <a:rPr lang="zh-CN" altLang="en-US"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Use the Self-expressive Graph</a:t>
                </a:r>
              </a:p>
            </p:txBody>
          </p:sp>
        </mc:Choice>
        <mc:Fallback xmlns="">
          <p:sp>
            <p:nvSpPr>
              <p:cNvPr id="43" name="文本框 42">
                <a:extLst>
                  <a:ext uri="{FF2B5EF4-FFF2-40B4-BE49-F238E27FC236}">
                    <a16:creationId xmlns:a16="http://schemas.microsoft.com/office/drawing/2014/main" id="{2AEC068A-D4B5-416D-AF8F-3E4F1D8A1D41}"/>
                  </a:ext>
                </a:extLst>
              </p:cNvPr>
              <p:cNvSpPr txBox="1">
                <a:spLocks noRot="1" noChangeAspect="1" noMove="1" noResize="1" noEditPoints="1" noAdjustHandles="1" noChangeArrowheads="1" noChangeShapeType="1" noTextEdit="1"/>
              </p:cNvSpPr>
              <p:nvPr/>
            </p:nvSpPr>
            <p:spPr>
              <a:xfrm>
                <a:off x="1229785" y="3124090"/>
                <a:ext cx="9113545" cy="615553"/>
              </a:xfrm>
              <a:prstGeom prst="rect">
                <a:avLst/>
              </a:prstGeom>
              <a:blipFill>
                <a:blip r:embed="rId3"/>
                <a:stretch>
                  <a:fillRect l="-468" t="-1980" b="-13861"/>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38F1A25E-4360-42FC-833E-51EEB0536BA7}"/>
              </a:ext>
            </a:extLst>
          </p:cNvPr>
          <p:cNvPicPr>
            <a:picLocks noChangeAspect="1"/>
          </p:cNvPicPr>
          <p:nvPr/>
        </p:nvPicPr>
        <p:blipFill>
          <a:blip r:embed="rId4"/>
          <a:stretch>
            <a:fillRect/>
          </a:stretch>
        </p:blipFill>
        <p:spPr>
          <a:xfrm>
            <a:off x="442160" y="3986910"/>
            <a:ext cx="5241187" cy="1637160"/>
          </a:xfrm>
          <a:prstGeom prst="rect">
            <a:avLst/>
          </a:prstGeom>
        </p:spPr>
      </p:pic>
      <p:sp>
        <p:nvSpPr>
          <p:cNvPr id="141" name="矩形 140">
            <a:extLst>
              <a:ext uri="{FF2B5EF4-FFF2-40B4-BE49-F238E27FC236}">
                <a16:creationId xmlns:a16="http://schemas.microsoft.com/office/drawing/2014/main" id="{F9E8F899-981F-4357-8968-A86B25A6FFB8}"/>
              </a:ext>
            </a:extLst>
          </p:cNvPr>
          <p:cNvSpPr/>
          <p:nvPr/>
        </p:nvSpPr>
        <p:spPr>
          <a:xfrm>
            <a:off x="5499370" y="1016398"/>
            <a:ext cx="5450552" cy="1363816"/>
          </a:xfrm>
          <a:prstGeom prst="rect">
            <a:avLst/>
          </a:prstGeom>
          <a:noFill/>
          <a:ln w="38100">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圆角 141">
            <a:extLst>
              <a:ext uri="{FF2B5EF4-FFF2-40B4-BE49-F238E27FC236}">
                <a16:creationId xmlns:a16="http://schemas.microsoft.com/office/drawing/2014/main" id="{6D710E86-B796-48D8-A967-CF2D3723379A}"/>
              </a:ext>
            </a:extLst>
          </p:cNvPr>
          <p:cNvSpPr/>
          <p:nvPr/>
        </p:nvSpPr>
        <p:spPr>
          <a:xfrm>
            <a:off x="4385679" y="932104"/>
            <a:ext cx="406675"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X</a:t>
            </a:r>
            <a:endParaRPr lang="zh-CN" altLang="en-US" dirty="0">
              <a:solidFill>
                <a:schemeClr val="tx1"/>
              </a:solidFill>
            </a:endParaRPr>
          </a:p>
        </p:txBody>
      </p:sp>
      <mc:AlternateContent xmlns:mc="http://schemas.openxmlformats.org/markup-compatibility/2006" xmlns:a14="http://schemas.microsoft.com/office/drawing/2010/main">
        <mc:Choice Requires="a14">
          <p:sp>
            <p:nvSpPr>
              <p:cNvPr id="143" name="矩形: 圆角 142">
                <a:extLst>
                  <a:ext uri="{FF2B5EF4-FFF2-40B4-BE49-F238E27FC236}">
                    <a16:creationId xmlns:a16="http://schemas.microsoft.com/office/drawing/2014/main" id="{01E61BF3-7279-4E90-BE55-9AE7A364929C}"/>
                  </a:ext>
                </a:extLst>
              </p:cNvPr>
              <p:cNvSpPr/>
              <p:nvPr/>
            </p:nvSpPr>
            <p:spPr>
              <a:xfrm>
                <a:off x="5586210" y="1089046"/>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𝟎</m:t>
                          </m:r>
                        </m:sub>
                      </m:sSub>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3" name="矩形: 圆角 142">
                <a:extLst>
                  <a:ext uri="{FF2B5EF4-FFF2-40B4-BE49-F238E27FC236}">
                    <a16:creationId xmlns:a16="http://schemas.microsoft.com/office/drawing/2014/main" id="{01E61BF3-7279-4E90-BE55-9AE7A364929C}"/>
                  </a:ext>
                </a:extLst>
              </p:cNvPr>
              <p:cNvSpPr>
                <a:spLocks noRot="1" noChangeAspect="1" noMove="1" noResize="1" noEditPoints="1" noAdjustHandles="1" noChangeArrowheads="1" noChangeShapeType="1" noTextEdit="1"/>
              </p:cNvSpPr>
              <p:nvPr/>
            </p:nvSpPr>
            <p:spPr>
              <a:xfrm>
                <a:off x="5586210" y="1089046"/>
                <a:ext cx="936104" cy="351249"/>
              </a:xfrm>
              <a:prstGeom prst="roundRect">
                <a:avLst/>
              </a:prstGeom>
              <a:blipFill>
                <a:blip r:embed="rId5"/>
                <a:stretch>
                  <a:fillRect/>
                </a:stretch>
              </a:blipFill>
              <a:ln w="38100">
                <a:solidFill>
                  <a:schemeClr val="accent5">
                    <a:lumMod val="75000"/>
                  </a:schemeClr>
                </a:solidFill>
              </a:ln>
            </p:spPr>
            <p:txBody>
              <a:bodyPr/>
              <a:lstStyle/>
              <a:p>
                <a:r>
                  <a:rPr lang="zh-CN" altLang="en-US">
                    <a:noFill/>
                  </a:rPr>
                  <a:t> </a:t>
                </a:r>
              </a:p>
            </p:txBody>
          </p:sp>
        </mc:Fallback>
      </mc:AlternateContent>
      <p:cxnSp>
        <p:nvCxnSpPr>
          <p:cNvPr id="144" name="直接箭头连接符 143">
            <a:extLst>
              <a:ext uri="{FF2B5EF4-FFF2-40B4-BE49-F238E27FC236}">
                <a16:creationId xmlns:a16="http://schemas.microsoft.com/office/drawing/2014/main" id="{DFFD595D-0828-418E-A710-A9EAD8082D8A}"/>
              </a:ext>
            </a:extLst>
          </p:cNvPr>
          <p:cNvCxnSpPr>
            <a:cxnSpLocks/>
          </p:cNvCxnSpPr>
          <p:nvPr/>
        </p:nvCxnSpPr>
        <p:spPr>
          <a:xfrm>
            <a:off x="4973258" y="1264671"/>
            <a:ext cx="504056"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45" name="直接箭头连接符 144">
            <a:extLst>
              <a:ext uri="{FF2B5EF4-FFF2-40B4-BE49-F238E27FC236}">
                <a16:creationId xmlns:a16="http://schemas.microsoft.com/office/drawing/2014/main" id="{EA1A4C14-1B30-421A-8EF5-357DBB75C4C5}"/>
              </a:ext>
            </a:extLst>
          </p:cNvPr>
          <p:cNvCxnSpPr>
            <a:cxnSpLocks/>
          </p:cNvCxnSpPr>
          <p:nvPr/>
        </p:nvCxnSpPr>
        <p:spPr>
          <a:xfrm>
            <a:off x="4960195" y="2073929"/>
            <a:ext cx="504056"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146" name="文本框 145">
            <a:extLst>
              <a:ext uri="{FF2B5EF4-FFF2-40B4-BE49-F238E27FC236}">
                <a16:creationId xmlns:a16="http://schemas.microsoft.com/office/drawing/2014/main" id="{C77AB7E0-5E8A-4321-A73A-8757D16673AB}"/>
              </a:ext>
            </a:extLst>
          </p:cNvPr>
          <p:cNvSpPr txBox="1"/>
          <p:nvPr/>
        </p:nvSpPr>
        <p:spPr>
          <a:xfrm>
            <a:off x="8459068" y="1553192"/>
            <a:ext cx="2160240"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Mean Square Error</a:t>
            </a:r>
            <a:endParaRPr lang="zh-CN" altLang="en-US" sz="1400" b="1" dirty="0">
              <a:latin typeface="Times New Roman" panose="02020603050405020304" pitchFamily="18" charset="0"/>
              <a:cs typeface="Times New Roman" panose="02020603050405020304" pitchFamily="18" charset="0"/>
            </a:endParaRPr>
          </a:p>
        </p:txBody>
      </p:sp>
      <p:cxnSp>
        <p:nvCxnSpPr>
          <p:cNvPr id="147" name="直接箭头连接符 146">
            <a:extLst>
              <a:ext uri="{FF2B5EF4-FFF2-40B4-BE49-F238E27FC236}">
                <a16:creationId xmlns:a16="http://schemas.microsoft.com/office/drawing/2014/main" id="{0EECE305-AB56-43D0-9E44-235D12FEA06E}"/>
              </a:ext>
            </a:extLst>
          </p:cNvPr>
          <p:cNvCxnSpPr>
            <a:cxnSpLocks/>
          </p:cNvCxnSpPr>
          <p:nvPr/>
        </p:nvCxnSpPr>
        <p:spPr>
          <a:xfrm>
            <a:off x="6629442" y="1279075"/>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8" name="矩形: 圆角 147">
                <a:extLst>
                  <a:ext uri="{FF2B5EF4-FFF2-40B4-BE49-F238E27FC236}">
                    <a16:creationId xmlns:a16="http://schemas.microsoft.com/office/drawing/2014/main" id="{F2B604C6-B20A-440B-9E71-3D033BC11568}"/>
                  </a:ext>
                </a:extLst>
              </p:cNvPr>
              <p:cNvSpPr/>
              <p:nvPr/>
            </p:nvSpPr>
            <p:spPr>
              <a:xfrm>
                <a:off x="7890466" y="1088664"/>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CN" b="1" i="1" smtClean="0">
                              <a:solidFill>
                                <a:schemeClr val="tx1"/>
                              </a:solidFill>
                              <a:latin typeface="Cambria Math" panose="02040503050406030204" pitchFamily="18" charset="0"/>
                              <a:cs typeface="Times New Roman" panose="02020603050405020304" pitchFamily="18" charset="0"/>
                            </a:rPr>
                          </m:ctrlPr>
                        </m:accPr>
                        <m:e>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𝑴</m:t>
                              </m:r>
                            </m:sub>
                          </m:sSub>
                        </m:e>
                      </m:acc>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8" name="矩形: 圆角 147">
                <a:extLst>
                  <a:ext uri="{FF2B5EF4-FFF2-40B4-BE49-F238E27FC236}">
                    <a16:creationId xmlns:a16="http://schemas.microsoft.com/office/drawing/2014/main" id="{F2B604C6-B20A-440B-9E71-3D033BC11568}"/>
                  </a:ext>
                </a:extLst>
              </p:cNvPr>
              <p:cNvSpPr>
                <a:spLocks noRot="1" noChangeAspect="1" noMove="1" noResize="1" noEditPoints="1" noAdjustHandles="1" noChangeArrowheads="1" noChangeShapeType="1" noTextEdit="1"/>
              </p:cNvSpPr>
              <p:nvPr/>
            </p:nvSpPr>
            <p:spPr>
              <a:xfrm>
                <a:off x="7890466" y="1088664"/>
                <a:ext cx="936104" cy="351249"/>
              </a:xfrm>
              <a:prstGeom prst="roundRect">
                <a:avLst/>
              </a:prstGeom>
              <a:blipFill>
                <a:blip r:embed="rId6"/>
                <a:stretch>
                  <a:fillRect r="-17500"/>
                </a:stretch>
              </a:blipFill>
              <a:ln w="38100">
                <a:solidFill>
                  <a:schemeClr val="accent5">
                    <a:lumMod val="75000"/>
                  </a:schemeClr>
                </a:solidFill>
              </a:ln>
            </p:spPr>
            <p:txBody>
              <a:bodyPr/>
              <a:lstStyle/>
              <a:p>
                <a:r>
                  <a:rPr lang="zh-CN" altLang="en-US">
                    <a:noFill/>
                  </a:rPr>
                  <a:t> </a:t>
                </a:r>
              </a:p>
            </p:txBody>
          </p:sp>
        </mc:Fallback>
      </mc:AlternateContent>
      <p:sp>
        <p:nvSpPr>
          <p:cNvPr id="149" name="文本框 148">
            <a:extLst>
              <a:ext uri="{FF2B5EF4-FFF2-40B4-BE49-F238E27FC236}">
                <a16:creationId xmlns:a16="http://schemas.microsoft.com/office/drawing/2014/main" id="{167170B9-1012-46D9-931D-B1A1BA5049CD}"/>
              </a:ext>
            </a:extLst>
          </p:cNvPr>
          <p:cNvSpPr txBox="1"/>
          <p:nvPr/>
        </p:nvSpPr>
        <p:spPr>
          <a:xfrm>
            <a:off x="6989482" y="1032541"/>
            <a:ext cx="576064" cy="353943"/>
          </a:xfrm>
          <a:prstGeom prst="rect">
            <a:avLst/>
          </a:prstGeom>
          <a:noFill/>
        </p:spPr>
        <p:txBody>
          <a:bodyPr wrap="square" rtlCol="0">
            <a:spAutoFit/>
          </a:bodyPr>
          <a:lstStyle/>
          <a:p>
            <a:r>
              <a:rPr lang="en-US" altLang="zh-CN" dirty="0"/>
              <a:t>…</a:t>
            </a:r>
            <a:endParaRPr lang="zh-CN" altLang="en-US" dirty="0"/>
          </a:p>
        </p:txBody>
      </p:sp>
      <p:cxnSp>
        <p:nvCxnSpPr>
          <p:cNvPr id="150" name="直接箭头连接符 149">
            <a:extLst>
              <a:ext uri="{FF2B5EF4-FFF2-40B4-BE49-F238E27FC236}">
                <a16:creationId xmlns:a16="http://schemas.microsoft.com/office/drawing/2014/main" id="{2C0DB0EF-69B8-49F4-8748-42E4D8E8E0D5}"/>
              </a:ext>
            </a:extLst>
          </p:cNvPr>
          <p:cNvCxnSpPr>
            <a:cxnSpLocks/>
          </p:cNvCxnSpPr>
          <p:nvPr/>
        </p:nvCxnSpPr>
        <p:spPr>
          <a:xfrm>
            <a:off x="7385526" y="1279075"/>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1" name="矩形: 圆角 150">
                <a:extLst>
                  <a:ext uri="{FF2B5EF4-FFF2-40B4-BE49-F238E27FC236}">
                    <a16:creationId xmlns:a16="http://schemas.microsoft.com/office/drawing/2014/main" id="{4F48211A-1AF8-46D9-916B-C6160F72178B}"/>
                  </a:ext>
                </a:extLst>
              </p:cNvPr>
              <p:cNvSpPr/>
              <p:nvPr/>
            </p:nvSpPr>
            <p:spPr>
              <a:xfrm>
                <a:off x="5586210" y="1883900"/>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𝟎</m:t>
                          </m:r>
                        </m:sub>
                      </m:sSub>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1" name="矩形: 圆角 150">
                <a:extLst>
                  <a:ext uri="{FF2B5EF4-FFF2-40B4-BE49-F238E27FC236}">
                    <a16:creationId xmlns:a16="http://schemas.microsoft.com/office/drawing/2014/main" id="{4F48211A-1AF8-46D9-916B-C6160F72178B}"/>
                  </a:ext>
                </a:extLst>
              </p:cNvPr>
              <p:cNvSpPr>
                <a:spLocks noRot="1" noChangeAspect="1" noMove="1" noResize="1" noEditPoints="1" noAdjustHandles="1" noChangeArrowheads="1" noChangeShapeType="1" noTextEdit="1"/>
              </p:cNvSpPr>
              <p:nvPr/>
            </p:nvSpPr>
            <p:spPr>
              <a:xfrm>
                <a:off x="5586210" y="1883900"/>
                <a:ext cx="936104" cy="351249"/>
              </a:xfrm>
              <a:prstGeom prst="roundRect">
                <a:avLst/>
              </a:prstGeom>
              <a:blipFill>
                <a:blip r:embed="rId7"/>
                <a:stretch>
                  <a:fillRect/>
                </a:stretch>
              </a:blipFill>
              <a:ln w="38100">
                <a:solidFill>
                  <a:schemeClr val="accent5">
                    <a:lumMod val="75000"/>
                  </a:schemeClr>
                </a:solidFill>
              </a:ln>
            </p:spPr>
            <p:txBody>
              <a:bodyPr/>
              <a:lstStyle/>
              <a:p>
                <a:r>
                  <a:rPr lang="zh-CN" altLang="en-US">
                    <a:noFill/>
                  </a:rPr>
                  <a:t> </a:t>
                </a:r>
              </a:p>
            </p:txBody>
          </p:sp>
        </mc:Fallback>
      </mc:AlternateContent>
      <p:cxnSp>
        <p:nvCxnSpPr>
          <p:cNvPr id="152" name="直接箭头连接符 151">
            <a:extLst>
              <a:ext uri="{FF2B5EF4-FFF2-40B4-BE49-F238E27FC236}">
                <a16:creationId xmlns:a16="http://schemas.microsoft.com/office/drawing/2014/main" id="{6DF07D25-B65A-4E3E-BF0B-FA2FFB7C4C10}"/>
              </a:ext>
            </a:extLst>
          </p:cNvPr>
          <p:cNvCxnSpPr>
            <a:cxnSpLocks/>
          </p:cNvCxnSpPr>
          <p:nvPr/>
        </p:nvCxnSpPr>
        <p:spPr>
          <a:xfrm>
            <a:off x="6629442" y="2073929"/>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3" name="矩形: 圆角 152">
                <a:extLst>
                  <a:ext uri="{FF2B5EF4-FFF2-40B4-BE49-F238E27FC236}">
                    <a16:creationId xmlns:a16="http://schemas.microsoft.com/office/drawing/2014/main" id="{8215C11A-EFF0-45DB-B30F-485C0F28DECE}"/>
                  </a:ext>
                </a:extLst>
              </p:cNvPr>
              <p:cNvSpPr/>
              <p:nvPr/>
            </p:nvSpPr>
            <p:spPr>
              <a:xfrm>
                <a:off x="7890466" y="1883518"/>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CN" b="1" i="1" smtClean="0">
                              <a:solidFill>
                                <a:schemeClr val="tx1"/>
                              </a:solidFill>
                              <a:latin typeface="Cambria Math" panose="02040503050406030204" pitchFamily="18" charset="0"/>
                              <a:cs typeface="Times New Roman" panose="02020603050405020304" pitchFamily="18" charset="0"/>
                            </a:rPr>
                          </m:ctrlPr>
                        </m:accPr>
                        <m:e>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𝑵</m:t>
                              </m:r>
                            </m:sub>
                          </m:sSub>
                        </m:e>
                      </m:acc>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3" name="矩形: 圆角 152">
                <a:extLst>
                  <a:ext uri="{FF2B5EF4-FFF2-40B4-BE49-F238E27FC236}">
                    <a16:creationId xmlns:a16="http://schemas.microsoft.com/office/drawing/2014/main" id="{8215C11A-EFF0-45DB-B30F-485C0F28DECE}"/>
                  </a:ext>
                </a:extLst>
              </p:cNvPr>
              <p:cNvSpPr>
                <a:spLocks noRot="1" noChangeAspect="1" noMove="1" noResize="1" noEditPoints="1" noAdjustHandles="1" noChangeArrowheads="1" noChangeShapeType="1" noTextEdit="1"/>
              </p:cNvSpPr>
              <p:nvPr/>
            </p:nvSpPr>
            <p:spPr>
              <a:xfrm>
                <a:off x="7890466" y="1883518"/>
                <a:ext cx="936104" cy="351249"/>
              </a:xfrm>
              <a:prstGeom prst="roundRect">
                <a:avLst/>
              </a:prstGeom>
              <a:blipFill>
                <a:blip r:embed="rId8"/>
                <a:stretch>
                  <a:fillRect/>
                </a:stretch>
              </a:blipFill>
              <a:ln w="38100">
                <a:solidFill>
                  <a:schemeClr val="accent5">
                    <a:lumMod val="75000"/>
                  </a:schemeClr>
                </a:solidFill>
              </a:ln>
            </p:spPr>
            <p:txBody>
              <a:bodyPr/>
              <a:lstStyle/>
              <a:p>
                <a:r>
                  <a:rPr lang="zh-CN" altLang="en-US">
                    <a:noFill/>
                  </a:rPr>
                  <a:t> </a:t>
                </a:r>
              </a:p>
            </p:txBody>
          </p:sp>
        </mc:Fallback>
      </mc:AlternateContent>
      <p:sp>
        <p:nvSpPr>
          <p:cNvPr id="154" name="文本框 153">
            <a:extLst>
              <a:ext uri="{FF2B5EF4-FFF2-40B4-BE49-F238E27FC236}">
                <a16:creationId xmlns:a16="http://schemas.microsoft.com/office/drawing/2014/main" id="{39216FA2-867C-4A1A-BCAA-6330023A3B3D}"/>
              </a:ext>
            </a:extLst>
          </p:cNvPr>
          <p:cNvSpPr txBox="1"/>
          <p:nvPr/>
        </p:nvSpPr>
        <p:spPr>
          <a:xfrm>
            <a:off x="6989482" y="1827395"/>
            <a:ext cx="576064" cy="353943"/>
          </a:xfrm>
          <a:prstGeom prst="rect">
            <a:avLst/>
          </a:prstGeom>
          <a:noFill/>
        </p:spPr>
        <p:txBody>
          <a:bodyPr wrap="square" rtlCol="0">
            <a:spAutoFit/>
          </a:bodyPr>
          <a:lstStyle/>
          <a:p>
            <a:r>
              <a:rPr lang="en-US" altLang="zh-CN" dirty="0"/>
              <a:t>…</a:t>
            </a:r>
            <a:endParaRPr lang="zh-CN" altLang="en-US" dirty="0"/>
          </a:p>
        </p:txBody>
      </p:sp>
      <p:cxnSp>
        <p:nvCxnSpPr>
          <p:cNvPr id="155" name="直接箭头连接符 154">
            <a:extLst>
              <a:ext uri="{FF2B5EF4-FFF2-40B4-BE49-F238E27FC236}">
                <a16:creationId xmlns:a16="http://schemas.microsoft.com/office/drawing/2014/main" id="{C81E803A-105F-461A-88FD-3F2EF09D9100}"/>
              </a:ext>
            </a:extLst>
          </p:cNvPr>
          <p:cNvCxnSpPr>
            <a:cxnSpLocks/>
          </p:cNvCxnSpPr>
          <p:nvPr/>
        </p:nvCxnSpPr>
        <p:spPr>
          <a:xfrm>
            <a:off x="7385526" y="2073929"/>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56" name="直接连接符 155">
            <a:extLst>
              <a:ext uri="{FF2B5EF4-FFF2-40B4-BE49-F238E27FC236}">
                <a16:creationId xmlns:a16="http://schemas.microsoft.com/office/drawing/2014/main" id="{33FECFFB-150D-4B65-9C64-AE80AEB64CF7}"/>
              </a:ext>
            </a:extLst>
          </p:cNvPr>
          <p:cNvCxnSpPr>
            <a:cxnSpLocks/>
            <a:stCxn id="148" idx="2"/>
            <a:endCxn id="153" idx="0"/>
          </p:cNvCxnSpPr>
          <p:nvPr/>
        </p:nvCxnSpPr>
        <p:spPr>
          <a:xfrm>
            <a:off x="8358518" y="1439913"/>
            <a:ext cx="0" cy="443605"/>
          </a:xfrm>
          <a:prstGeom prst="line">
            <a:avLst/>
          </a:prstGeom>
          <a:ln w="254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57" name="文本框 156">
            <a:extLst>
              <a:ext uri="{FF2B5EF4-FFF2-40B4-BE49-F238E27FC236}">
                <a16:creationId xmlns:a16="http://schemas.microsoft.com/office/drawing/2014/main" id="{1FDC802D-3B28-4B03-AAE9-7DF25897D3CE}"/>
              </a:ext>
            </a:extLst>
          </p:cNvPr>
          <p:cNvSpPr txBox="1"/>
          <p:nvPr/>
        </p:nvSpPr>
        <p:spPr>
          <a:xfrm>
            <a:off x="6292343" y="2504359"/>
            <a:ext cx="1093183"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Update</a:t>
            </a:r>
            <a:endParaRPr lang="zh-CN" altLang="en-US" sz="1400" b="1" dirty="0">
              <a:latin typeface="Times New Roman" panose="02020603050405020304" pitchFamily="18" charset="0"/>
              <a:cs typeface="Times New Roman" panose="02020603050405020304" pitchFamily="18" charset="0"/>
            </a:endParaRPr>
          </a:p>
        </p:txBody>
      </p:sp>
      <p:sp>
        <p:nvSpPr>
          <p:cNvPr id="158" name="文本框 157">
            <a:extLst>
              <a:ext uri="{FF2B5EF4-FFF2-40B4-BE49-F238E27FC236}">
                <a16:creationId xmlns:a16="http://schemas.microsoft.com/office/drawing/2014/main" id="{8AD8CF7E-43D4-42F6-B7D7-C1B86568A506}"/>
              </a:ext>
            </a:extLst>
          </p:cNvPr>
          <p:cNvSpPr txBox="1"/>
          <p:nvPr/>
        </p:nvSpPr>
        <p:spPr>
          <a:xfrm>
            <a:off x="9203285" y="1000677"/>
            <a:ext cx="1909097" cy="369332"/>
          </a:xfrm>
          <a:prstGeom prst="rect">
            <a:avLst/>
          </a:prstGeom>
          <a:noFill/>
        </p:spPr>
        <p:txBody>
          <a:bodyPr wrap="square" rtlCol="0">
            <a:spAutoFit/>
          </a:bodyPr>
          <a:lstStyle/>
          <a:p>
            <a:r>
              <a:rPr lang="en-US" altLang="zh-CN" sz="1800" b="1" dirty="0">
                <a:latin typeface="Times New Roman" panose="02020603050405020304" pitchFamily="18" charset="0"/>
                <a:cs typeface="Times New Roman" panose="02020603050405020304" pitchFamily="18" charset="0"/>
              </a:rPr>
              <a:t>Model Training</a:t>
            </a:r>
            <a:endParaRPr lang="zh-CN" altLang="en-US" sz="1800" b="1" dirty="0">
              <a:latin typeface="Times New Roman" panose="02020603050405020304" pitchFamily="18" charset="0"/>
              <a:cs typeface="Times New Roman" panose="02020603050405020304" pitchFamily="18" charset="0"/>
            </a:endParaRPr>
          </a:p>
        </p:txBody>
      </p:sp>
      <p:sp>
        <p:nvSpPr>
          <p:cNvPr id="159" name="矩形: 圆角 158">
            <a:extLst>
              <a:ext uri="{FF2B5EF4-FFF2-40B4-BE49-F238E27FC236}">
                <a16:creationId xmlns:a16="http://schemas.microsoft.com/office/drawing/2014/main" id="{568E829C-AEC1-4E78-ACED-173952B9133E}"/>
              </a:ext>
            </a:extLst>
          </p:cNvPr>
          <p:cNvSpPr/>
          <p:nvPr/>
        </p:nvSpPr>
        <p:spPr>
          <a:xfrm>
            <a:off x="4385679" y="1327586"/>
            <a:ext cx="406675"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A</a:t>
            </a:r>
            <a:endParaRPr lang="zh-CN" altLang="en-US" dirty="0">
              <a:solidFill>
                <a:schemeClr val="tx1"/>
              </a:solidFill>
            </a:endParaRPr>
          </a:p>
        </p:txBody>
      </p:sp>
      <p:sp>
        <p:nvSpPr>
          <p:cNvPr id="160" name="任意多边形: 形状 159">
            <a:extLst>
              <a:ext uri="{FF2B5EF4-FFF2-40B4-BE49-F238E27FC236}">
                <a16:creationId xmlns:a16="http://schemas.microsoft.com/office/drawing/2014/main" id="{B1A01F3B-B40E-4012-A23E-15161744A8DD}"/>
              </a:ext>
            </a:extLst>
          </p:cNvPr>
          <p:cNvSpPr/>
          <p:nvPr/>
        </p:nvSpPr>
        <p:spPr>
          <a:xfrm>
            <a:off x="4814289" y="1080544"/>
            <a:ext cx="165652" cy="417444"/>
          </a:xfrm>
          <a:custGeom>
            <a:avLst/>
            <a:gdLst>
              <a:gd name="connsiteX0" fmla="*/ 0 w 165652"/>
              <a:gd name="connsiteY0" fmla="*/ 0 h 417444"/>
              <a:gd name="connsiteX1" fmla="*/ 165652 w 165652"/>
              <a:gd name="connsiteY1" fmla="*/ 0 h 417444"/>
              <a:gd name="connsiteX2" fmla="*/ 165652 w 165652"/>
              <a:gd name="connsiteY2" fmla="*/ 417444 h 417444"/>
              <a:gd name="connsiteX3" fmla="*/ 0 w 165652"/>
              <a:gd name="connsiteY3" fmla="*/ 417444 h 417444"/>
            </a:gdLst>
            <a:ahLst/>
            <a:cxnLst>
              <a:cxn ang="0">
                <a:pos x="connsiteX0" y="connsiteY0"/>
              </a:cxn>
              <a:cxn ang="0">
                <a:pos x="connsiteX1" y="connsiteY1"/>
              </a:cxn>
              <a:cxn ang="0">
                <a:pos x="connsiteX2" y="connsiteY2"/>
              </a:cxn>
              <a:cxn ang="0">
                <a:pos x="connsiteX3" y="connsiteY3"/>
              </a:cxn>
            </a:cxnLst>
            <a:rect l="l" t="t" r="r" b="b"/>
            <a:pathLst>
              <a:path w="165652" h="417444">
                <a:moveTo>
                  <a:pt x="0" y="0"/>
                </a:moveTo>
                <a:lnTo>
                  <a:pt x="165652" y="0"/>
                </a:lnTo>
                <a:lnTo>
                  <a:pt x="165652" y="417444"/>
                </a:lnTo>
                <a:lnTo>
                  <a:pt x="0" y="417444"/>
                </a:lnTo>
              </a:path>
            </a:pathLst>
          </a:custGeom>
          <a:ln w="25400">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61" name="矩形: 圆角 160">
            <a:extLst>
              <a:ext uri="{FF2B5EF4-FFF2-40B4-BE49-F238E27FC236}">
                <a16:creationId xmlns:a16="http://schemas.microsoft.com/office/drawing/2014/main" id="{B0D95317-C9BD-45B4-BD79-CF6EC21809CF}"/>
              </a:ext>
            </a:extLst>
          </p:cNvPr>
          <p:cNvSpPr/>
          <p:nvPr/>
        </p:nvSpPr>
        <p:spPr>
          <a:xfrm>
            <a:off x="4385679" y="1750598"/>
            <a:ext cx="398636"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X’</a:t>
            </a:r>
            <a:endParaRPr lang="zh-CN" altLang="en-US" dirty="0">
              <a:solidFill>
                <a:schemeClr val="tx1"/>
              </a:solidFill>
            </a:endParaRPr>
          </a:p>
        </p:txBody>
      </p:sp>
      <p:sp>
        <p:nvSpPr>
          <p:cNvPr id="162" name="矩形: 圆角 161">
            <a:extLst>
              <a:ext uri="{FF2B5EF4-FFF2-40B4-BE49-F238E27FC236}">
                <a16:creationId xmlns:a16="http://schemas.microsoft.com/office/drawing/2014/main" id="{E684520D-8651-4084-93AF-1B590484D7C8}"/>
              </a:ext>
            </a:extLst>
          </p:cNvPr>
          <p:cNvSpPr/>
          <p:nvPr/>
        </p:nvSpPr>
        <p:spPr>
          <a:xfrm>
            <a:off x="4385679" y="2146080"/>
            <a:ext cx="398636"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A’</a:t>
            </a:r>
            <a:endParaRPr lang="zh-CN" altLang="en-US" dirty="0">
              <a:solidFill>
                <a:schemeClr val="tx1"/>
              </a:solidFill>
            </a:endParaRPr>
          </a:p>
        </p:txBody>
      </p:sp>
      <p:sp>
        <p:nvSpPr>
          <p:cNvPr id="163" name="任意多边形: 形状 162">
            <a:extLst>
              <a:ext uri="{FF2B5EF4-FFF2-40B4-BE49-F238E27FC236}">
                <a16:creationId xmlns:a16="http://schemas.microsoft.com/office/drawing/2014/main" id="{E41C2427-CCE0-4B55-814F-D1826C87BD55}"/>
              </a:ext>
            </a:extLst>
          </p:cNvPr>
          <p:cNvSpPr/>
          <p:nvPr/>
        </p:nvSpPr>
        <p:spPr>
          <a:xfrm>
            <a:off x="4806250" y="1899038"/>
            <a:ext cx="165652" cy="417444"/>
          </a:xfrm>
          <a:custGeom>
            <a:avLst/>
            <a:gdLst>
              <a:gd name="connsiteX0" fmla="*/ 0 w 165652"/>
              <a:gd name="connsiteY0" fmla="*/ 0 h 417444"/>
              <a:gd name="connsiteX1" fmla="*/ 165652 w 165652"/>
              <a:gd name="connsiteY1" fmla="*/ 0 h 417444"/>
              <a:gd name="connsiteX2" fmla="*/ 165652 w 165652"/>
              <a:gd name="connsiteY2" fmla="*/ 417444 h 417444"/>
              <a:gd name="connsiteX3" fmla="*/ 0 w 165652"/>
              <a:gd name="connsiteY3" fmla="*/ 417444 h 417444"/>
            </a:gdLst>
            <a:ahLst/>
            <a:cxnLst>
              <a:cxn ang="0">
                <a:pos x="connsiteX0" y="connsiteY0"/>
              </a:cxn>
              <a:cxn ang="0">
                <a:pos x="connsiteX1" y="connsiteY1"/>
              </a:cxn>
              <a:cxn ang="0">
                <a:pos x="connsiteX2" y="connsiteY2"/>
              </a:cxn>
              <a:cxn ang="0">
                <a:pos x="connsiteX3" y="connsiteY3"/>
              </a:cxn>
            </a:cxnLst>
            <a:rect l="l" t="t" r="r" b="b"/>
            <a:pathLst>
              <a:path w="165652" h="417444">
                <a:moveTo>
                  <a:pt x="0" y="0"/>
                </a:moveTo>
                <a:lnTo>
                  <a:pt x="165652" y="0"/>
                </a:lnTo>
                <a:lnTo>
                  <a:pt x="165652" y="417444"/>
                </a:lnTo>
                <a:lnTo>
                  <a:pt x="0" y="417444"/>
                </a:lnTo>
              </a:path>
            </a:pathLst>
          </a:custGeom>
          <a:ln w="25400">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64" name="任意多边形: 形状 163">
            <a:extLst>
              <a:ext uri="{FF2B5EF4-FFF2-40B4-BE49-F238E27FC236}">
                <a16:creationId xmlns:a16="http://schemas.microsoft.com/office/drawing/2014/main" id="{BD430047-F18D-43BC-A451-4173CCABCE79}"/>
              </a:ext>
            </a:extLst>
          </p:cNvPr>
          <p:cNvSpPr/>
          <p:nvPr/>
        </p:nvSpPr>
        <p:spPr>
          <a:xfrm>
            <a:off x="4134678" y="1842544"/>
            <a:ext cx="5112463" cy="702365"/>
          </a:xfrm>
          <a:custGeom>
            <a:avLst/>
            <a:gdLst>
              <a:gd name="connsiteX0" fmla="*/ 5055704 w 5055704"/>
              <a:gd name="connsiteY0" fmla="*/ 0 h 702365"/>
              <a:gd name="connsiteX1" fmla="*/ 5055704 w 5055704"/>
              <a:gd name="connsiteY1" fmla="*/ 702365 h 702365"/>
              <a:gd name="connsiteX2" fmla="*/ 0 w 5055704"/>
              <a:gd name="connsiteY2" fmla="*/ 702365 h 702365"/>
              <a:gd name="connsiteX3" fmla="*/ 0 w 5055704"/>
              <a:gd name="connsiteY3" fmla="*/ 53009 h 702365"/>
              <a:gd name="connsiteX4" fmla="*/ 238539 w 5055704"/>
              <a:gd name="connsiteY4" fmla="*/ 53009 h 702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704" h="702365">
                <a:moveTo>
                  <a:pt x="5055704" y="0"/>
                </a:moveTo>
                <a:lnTo>
                  <a:pt x="5055704" y="702365"/>
                </a:lnTo>
                <a:lnTo>
                  <a:pt x="0" y="702365"/>
                </a:lnTo>
                <a:lnTo>
                  <a:pt x="0" y="53009"/>
                </a:lnTo>
                <a:lnTo>
                  <a:pt x="238539" y="53009"/>
                </a:lnTo>
              </a:path>
            </a:pathLst>
          </a:custGeom>
          <a:noFill/>
          <a:ln w="5080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5C50CA79-BD92-4717-9611-E3C3F4AB9069}"/>
              </a:ext>
            </a:extLst>
          </p:cNvPr>
          <p:cNvPicPr>
            <a:picLocks noChangeAspect="1"/>
          </p:cNvPicPr>
          <p:nvPr/>
        </p:nvPicPr>
        <p:blipFill>
          <a:blip r:embed="rId9"/>
          <a:stretch>
            <a:fillRect/>
          </a:stretch>
        </p:blipFill>
        <p:spPr>
          <a:xfrm>
            <a:off x="6408316" y="3908695"/>
            <a:ext cx="4491260" cy="519441"/>
          </a:xfrm>
          <a:prstGeom prst="rect">
            <a:avLst/>
          </a:prstGeom>
        </p:spPr>
      </p:pic>
      <p:cxnSp>
        <p:nvCxnSpPr>
          <p:cNvPr id="20" name="直接连接符 19">
            <a:extLst>
              <a:ext uri="{FF2B5EF4-FFF2-40B4-BE49-F238E27FC236}">
                <a16:creationId xmlns:a16="http://schemas.microsoft.com/office/drawing/2014/main" id="{39DEEBA1-9550-4C11-B938-65214C6A7E03}"/>
              </a:ext>
            </a:extLst>
          </p:cNvPr>
          <p:cNvCxnSpPr/>
          <p:nvPr/>
        </p:nvCxnSpPr>
        <p:spPr>
          <a:xfrm>
            <a:off x="5904260" y="3922218"/>
            <a:ext cx="0" cy="194307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4" name="图片 23">
            <a:extLst>
              <a:ext uri="{FF2B5EF4-FFF2-40B4-BE49-F238E27FC236}">
                <a16:creationId xmlns:a16="http://schemas.microsoft.com/office/drawing/2014/main" id="{69AA84C1-5209-43AB-91A3-D6720C5BC30E}"/>
              </a:ext>
            </a:extLst>
          </p:cNvPr>
          <p:cNvPicPr>
            <a:picLocks noChangeAspect="1"/>
          </p:cNvPicPr>
          <p:nvPr/>
        </p:nvPicPr>
        <p:blipFill>
          <a:blip r:embed="rId10"/>
          <a:stretch>
            <a:fillRect/>
          </a:stretch>
        </p:blipFill>
        <p:spPr>
          <a:xfrm>
            <a:off x="6720956" y="5089271"/>
            <a:ext cx="4210992" cy="444599"/>
          </a:xfrm>
          <a:prstGeom prst="rect">
            <a:avLst/>
          </a:prstGeom>
        </p:spPr>
      </p:pic>
      <p:cxnSp>
        <p:nvCxnSpPr>
          <p:cNvPr id="166" name="直接箭头连接符 165">
            <a:extLst>
              <a:ext uri="{FF2B5EF4-FFF2-40B4-BE49-F238E27FC236}">
                <a16:creationId xmlns:a16="http://schemas.microsoft.com/office/drawing/2014/main" id="{98954D63-C397-4524-B23B-60A687E1F7B3}"/>
              </a:ext>
            </a:extLst>
          </p:cNvPr>
          <p:cNvCxnSpPr>
            <a:cxnSpLocks/>
          </p:cNvCxnSpPr>
          <p:nvPr/>
        </p:nvCxnSpPr>
        <p:spPr>
          <a:xfrm>
            <a:off x="7890466" y="4536231"/>
            <a:ext cx="0" cy="45274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8" name="文本框 167">
            <a:extLst>
              <a:ext uri="{FF2B5EF4-FFF2-40B4-BE49-F238E27FC236}">
                <a16:creationId xmlns:a16="http://schemas.microsoft.com/office/drawing/2014/main" id="{28E949F3-C1B6-497C-9F3C-D5007B19C6C4}"/>
              </a:ext>
            </a:extLst>
          </p:cNvPr>
          <p:cNvSpPr txBox="1"/>
          <p:nvPr/>
        </p:nvSpPr>
        <p:spPr>
          <a:xfrm>
            <a:off x="7980183" y="4581732"/>
            <a:ext cx="3168352" cy="353943"/>
          </a:xfrm>
          <a:prstGeom prst="rect">
            <a:avLst/>
          </a:prstGeom>
          <a:noFill/>
        </p:spPr>
        <p:txBody>
          <a:bodyPr wrap="square" rtlCol="0">
            <a:spAutoFit/>
          </a:bodyPr>
          <a:lstStyle/>
          <a:p>
            <a:r>
              <a:rPr lang="en-US" altLang="zh-CN" dirty="0"/>
              <a:t>set First Order Derivative to 0</a:t>
            </a:r>
            <a:endParaRPr lang="zh-CN" altLang="en-US" dirty="0"/>
          </a:p>
        </p:txBody>
      </p:sp>
    </p:spTree>
    <p:extLst>
      <p:ext uri="{BB962C8B-B14F-4D97-AF65-F5344CB8AC3E}">
        <p14:creationId xmlns:p14="http://schemas.microsoft.com/office/powerpoint/2010/main" val="1898469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29</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Multimodal</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a:xfrm>
            <a:off x="301483" y="724472"/>
            <a:ext cx="10930993" cy="2371600"/>
          </a:xfrm>
        </p:spPr>
        <p:txBody>
          <a:bodyPr/>
          <a:lstStyle/>
          <a:p>
            <a:r>
              <a:rPr lang="en-US" altLang="zh-CN" b="1" u="sng" dirty="0"/>
              <a:t>Multimodal Data Distillation</a:t>
            </a:r>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123870"/>
            <a:ext cx="10930993" cy="246221"/>
          </a:xfrm>
          <a:prstGeom prst="rect">
            <a:avLst/>
          </a:prstGeom>
          <a:noFill/>
        </p:spPr>
        <p:txBody>
          <a:bodyPr wrap="square">
            <a:spAutoFit/>
          </a:bodyPr>
          <a:lstStyle/>
          <a:p>
            <a:r>
              <a:rPr lang="en-US" altLang="zh-CN" sz="1000" dirty="0">
                <a:solidFill>
                  <a:schemeClr val="bg1">
                    <a:lumMod val="50000"/>
                  </a:schemeClr>
                </a:solidFill>
              </a:rPr>
              <a:t>Wu, X., Zhang, B., Deng, Z., &amp; </a:t>
            </a:r>
            <a:r>
              <a:rPr lang="en-US" altLang="zh-CN" sz="1000" dirty="0" err="1">
                <a:solidFill>
                  <a:schemeClr val="bg1">
                    <a:lumMod val="50000"/>
                  </a:schemeClr>
                </a:solidFill>
              </a:rPr>
              <a:t>Russakovsky</a:t>
            </a:r>
            <a:r>
              <a:rPr lang="en-US" altLang="zh-CN" sz="1000" dirty="0">
                <a:solidFill>
                  <a:schemeClr val="bg1">
                    <a:lumMod val="50000"/>
                  </a:schemeClr>
                </a:solidFill>
              </a:rPr>
              <a:t>, O. (2023). Vision-language dataset distillation.</a:t>
            </a:r>
            <a:endParaRPr lang="zh-CN" altLang="en-US" sz="1000" dirty="0">
              <a:solidFill>
                <a:schemeClr val="bg1">
                  <a:lumMod val="50000"/>
                </a:schemeClr>
              </a:solidFill>
            </a:endParaRPr>
          </a:p>
        </p:txBody>
      </p:sp>
      <p:pic>
        <p:nvPicPr>
          <p:cNvPr id="8" name="图片 7">
            <a:extLst>
              <a:ext uri="{FF2B5EF4-FFF2-40B4-BE49-F238E27FC236}">
                <a16:creationId xmlns:a16="http://schemas.microsoft.com/office/drawing/2014/main" id="{A70FB45B-70A5-44B3-AFF4-30C483896A95}"/>
              </a:ext>
            </a:extLst>
          </p:cNvPr>
          <p:cNvPicPr>
            <a:picLocks noChangeAspect="1"/>
          </p:cNvPicPr>
          <p:nvPr/>
        </p:nvPicPr>
        <p:blipFill>
          <a:blip r:embed="rId3"/>
          <a:stretch>
            <a:fillRect/>
          </a:stretch>
        </p:blipFill>
        <p:spPr>
          <a:xfrm>
            <a:off x="2231852" y="1223863"/>
            <a:ext cx="8252839" cy="3099388"/>
          </a:xfrm>
          <a:prstGeom prst="rect">
            <a:avLst/>
          </a:prstGeom>
        </p:spPr>
      </p:pic>
      <p:sp>
        <p:nvSpPr>
          <p:cNvPr id="40" name="文本框 39">
            <a:extLst>
              <a:ext uri="{FF2B5EF4-FFF2-40B4-BE49-F238E27FC236}">
                <a16:creationId xmlns:a16="http://schemas.microsoft.com/office/drawing/2014/main" id="{E137FDD6-2A79-4C2E-AB8B-BFCEBEE908CA}"/>
              </a:ext>
            </a:extLst>
          </p:cNvPr>
          <p:cNvSpPr txBox="1"/>
          <p:nvPr/>
        </p:nvSpPr>
        <p:spPr>
          <a:xfrm>
            <a:off x="719684" y="4514865"/>
            <a:ext cx="4392488"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Input: Real Vision-Language Pairs </a:t>
            </a:r>
            <a:r>
              <a:rPr lang="en-US" altLang="zh-CN" b="1" i="1" dirty="0">
                <a:latin typeface="Times New Roman" panose="02020603050405020304" pitchFamily="18" charset="0"/>
                <a:cs typeface="Times New Roman" panose="02020603050405020304" pitchFamily="18" charset="0"/>
              </a:rPr>
              <a:t>(I, T)</a:t>
            </a:r>
          </a:p>
          <a:p>
            <a:r>
              <a:rPr lang="en-US" altLang="zh-CN" dirty="0">
                <a:latin typeface="Times New Roman" panose="02020603050405020304" pitchFamily="18" charset="0"/>
                <a:cs typeface="Times New Roman" panose="02020603050405020304" pitchFamily="18" charset="0"/>
              </a:rPr>
              <a:t>Output: Synthetic Vision-Language Pairs </a:t>
            </a:r>
            <a:r>
              <a:rPr lang="en-US" altLang="zh-CN" b="1" i="1" dirty="0">
                <a:latin typeface="Times New Roman" panose="02020603050405020304" pitchFamily="18" charset="0"/>
                <a:cs typeface="Times New Roman" panose="02020603050405020304" pitchFamily="18" charset="0"/>
              </a:rPr>
              <a:t>(I, T)</a:t>
            </a:r>
          </a:p>
        </p:txBody>
      </p:sp>
    </p:spTree>
    <p:extLst>
      <p:ext uri="{BB962C8B-B14F-4D97-AF65-F5344CB8AC3E}">
        <p14:creationId xmlns:p14="http://schemas.microsoft.com/office/powerpoint/2010/main" val="122762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763583D-EEB0-4842-A78E-02AAEF2EDD3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3</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F91B6576-3046-44A3-BEEA-B2DD0E9CF3CA}"/>
              </a:ext>
            </a:extLst>
          </p:cNvPr>
          <p:cNvSpPr>
            <a:spLocks noGrp="1"/>
          </p:cNvSpPr>
          <p:nvPr>
            <p:ph type="body" sz="quarter" idx="11"/>
          </p:nvPr>
        </p:nvSpPr>
        <p:spPr/>
        <p:txBody>
          <a:bodyPr/>
          <a:lstStyle/>
          <a:p>
            <a:r>
              <a:rPr lang="en-US" altLang="zh-CN" dirty="0"/>
              <a:t>What is Dataset Distillation?</a:t>
            </a:r>
            <a:endParaRPr lang="zh-CN" altLang="en-US" dirty="0"/>
          </a:p>
        </p:txBody>
      </p:sp>
      <p:sp>
        <p:nvSpPr>
          <p:cNvPr id="6" name="文本占位符 5">
            <a:extLst>
              <a:ext uri="{FF2B5EF4-FFF2-40B4-BE49-F238E27FC236}">
                <a16:creationId xmlns:a16="http://schemas.microsoft.com/office/drawing/2014/main" id="{239C011D-C72D-460D-BB4E-FC7263B08330}"/>
              </a:ext>
            </a:extLst>
          </p:cNvPr>
          <p:cNvSpPr>
            <a:spLocks noGrp="1"/>
          </p:cNvSpPr>
          <p:nvPr>
            <p:ph type="body" sz="quarter" idx="14"/>
          </p:nvPr>
        </p:nvSpPr>
        <p:spPr/>
        <p:txBody>
          <a:bodyPr/>
          <a:lstStyle/>
          <a:p>
            <a:r>
              <a:rPr lang="en-US" altLang="zh-CN" b="1" dirty="0"/>
              <a:t>For example: CIFAR10 dataset</a:t>
            </a:r>
            <a:endParaRPr lang="zh-CN" altLang="en-US" b="1" dirty="0"/>
          </a:p>
        </p:txBody>
      </p:sp>
      <p:pic>
        <p:nvPicPr>
          <p:cNvPr id="7" name="图片 6">
            <a:extLst>
              <a:ext uri="{FF2B5EF4-FFF2-40B4-BE49-F238E27FC236}">
                <a16:creationId xmlns:a16="http://schemas.microsoft.com/office/drawing/2014/main" id="{EDCADBB2-BAB1-481E-8F9E-AB76D63347E8}"/>
              </a:ext>
            </a:extLst>
          </p:cNvPr>
          <p:cNvPicPr>
            <a:picLocks noChangeAspect="1"/>
          </p:cNvPicPr>
          <p:nvPr/>
        </p:nvPicPr>
        <p:blipFill>
          <a:blip r:embed="rId3"/>
          <a:stretch>
            <a:fillRect/>
          </a:stretch>
        </p:blipFill>
        <p:spPr>
          <a:xfrm>
            <a:off x="1727796" y="1238480"/>
            <a:ext cx="7112945" cy="4653329"/>
          </a:xfrm>
          <a:prstGeom prst="rect">
            <a:avLst/>
          </a:prstGeom>
        </p:spPr>
      </p:pic>
      <p:sp>
        <p:nvSpPr>
          <p:cNvPr id="9" name="文本框 8">
            <a:extLst>
              <a:ext uri="{FF2B5EF4-FFF2-40B4-BE49-F238E27FC236}">
                <a16:creationId xmlns:a16="http://schemas.microsoft.com/office/drawing/2014/main" id="{704ECC7C-ECC5-4306-9347-5B981435C3D8}"/>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Wu, X., Zhang, B., Deng, Z., &amp; </a:t>
            </a:r>
            <a:r>
              <a:rPr lang="en-US" altLang="zh-CN" sz="1000" dirty="0" err="1">
                <a:solidFill>
                  <a:schemeClr val="bg1">
                    <a:lumMod val="50000"/>
                  </a:schemeClr>
                </a:solidFill>
              </a:rPr>
              <a:t>Russakovsky</a:t>
            </a:r>
            <a:r>
              <a:rPr lang="en-US" altLang="zh-CN" sz="1000" dirty="0">
                <a:solidFill>
                  <a:schemeClr val="bg1">
                    <a:lumMod val="50000"/>
                  </a:schemeClr>
                </a:solidFill>
              </a:rPr>
              <a:t>, O. (2023). Vision-language dataset distillation.</a:t>
            </a:r>
            <a:endParaRPr lang="zh-CN" altLang="en-US" sz="1000" dirty="0">
              <a:solidFill>
                <a:schemeClr val="bg1">
                  <a:lumMod val="50000"/>
                </a:schemeClr>
              </a:solidFill>
            </a:endParaRPr>
          </a:p>
        </p:txBody>
      </p:sp>
    </p:spTree>
    <p:extLst>
      <p:ext uri="{BB962C8B-B14F-4D97-AF65-F5344CB8AC3E}">
        <p14:creationId xmlns:p14="http://schemas.microsoft.com/office/powerpoint/2010/main" val="3312669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30</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Multimodal</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a:xfrm>
            <a:off x="301483" y="724472"/>
            <a:ext cx="10930993" cy="2371600"/>
          </a:xfrm>
        </p:spPr>
        <p:txBody>
          <a:bodyPr/>
          <a:lstStyle/>
          <a:p>
            <a:r>
              <a:rPr lang="en-US" altLang="zh-CN" b="1" u="sng" dirty="0"/>
              <a:t>Multimodal Data Distillation</a:t>
            </a:r>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123870"/>
            <a:ext cx="10930993" cy="246221"/>
          </a:xfrm>
          <a:prstGeom prst="rect">
            <a:avLst/>
          </a:prstGeom>
          <a:noFill/>
        </p:spPr>
        <p:txBody>
          <a:bodyPr wrap="square">
            <a:spAutoFit/>
          </a:bodyPr>
          <a:lstStyle/>
          <a:p>
            <a:r>
              <a:rPr lang="en-US" altLang="zh-CN" sz="1000" dirty="0">
                <a:solidFill>
                  <a:schemeClr val="bg1">
                    <a:lumMod val="50000"/>
                  </a:schemeClr>
                </a:solidFill>
              </a:rPr>
              <a:t>Wu, X., Zhang, B., Deng, Z., &amp; </a:t>
            </a:r>
            <a:r>
              <a:rPr lang="en-US" altLang="zh-CN" sz="1000" dirty="0" err="1">
                <a:solidFill>
                  <a:schemeClr val="bg1">
                    <a:lumMod val="50000"/>
                  </a:schemeClr>
                </a:solidFill>
              </a:rPr>
              <a:t>Russakovsky</a:t>
            </a:r>
            <a:r>
              <a:rPr lang="en-US" altLang="zh-CN" sz="1000" dirty="0">
                <a:solidFill>
                  <a:schemeClr val="bg1">
                    <a:lumMod val="50000"/>
                  </a:schemeClr>
                </a:solidFill>
              </a:rPr>
              <a:t>, O. (2023). Vision-language dataset distillation.</a:t>
            </a:r>
            <a:endParaRPr lang="zh-CN" altLang="en-US" sz="1000" dirty="0">
              <a:solidFill>
                <a:schemeClr val="bg1">
                  <a:lumMod val="50000"/>
                </a:schemeClr>
              </a:solidFill>
            </a:endParaRPr>
          </a:p>
        </p:txBody>
      </p:sp>
      <p:sp>
        <p:nvSpPr>
          <p:cNvPr id="40" name="文本框 39">
            <a:extLst>
              <a:ext uri="{FF2B5EF4-FFF2-40B4-BE49-F238E27FC236}">
                <a16:creationId xmlns:a16="http://schemas.microsoft.com/office/drawing/2014/main" id="{E137FDD6-2A79-4C2E-AB8B-BFCEBEE908CA}"/>
              </a:ext>
            </a:extLst>
          </p:cNvPr>
          <p:cNvSpPr txBox="1"/>
          <p:nvPr/>
        </p:nvSpPr>
        <p:spPr>
          <a:xfrm>
            <a:off x="719684" y="1159407"/>
            <a:ext cx="4392488"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Input: Real Vision-Language Pairs </a:t>
            </a:r>
            <a:r>
              <a:rPr lang="en-US" altLang="zh-CN" b="1" i="1" dirty="0">
                <a:latin typeface="Times New Roman" panose="02020603050405020304" pitchFamily="18" charset="0"/>
                <a:cs typeface="Times New Roman" panose="02020603050405020304" pitchFamily="18" charset="0"/>
              </a:rPr>
              <a:t>(I, T)</a:t>
            </a:r>
          </a:p>
          <a:p>
            <a:r>
              <a:rPr lang="en-US" altLang="zh-CN" dirty="0">
                <a:latin typeface="Times New Roman" panose="02020603050405020304" pitchFamily="18" charset="0"/>
                <a:cs typeface="Times New Roman" panose="02020603050405020304" pitchFamily="18" charset="0"/>
              </a:rPr>
              <a:t>Output: Synthetic Vision-Language Pairs </a:t>
            </a:r>
            <a:r>
              <a:rPr lang="en-US" altLang="zh-CN" b="1" i="1" dirty="0">
                <a:latin typeface="Times New Roman" panose="02020603050405020304" pitchFamily="18" charset="0"/>
                <a:cs typeface="Times New Roman" panose="02020603050405020304" pitchFamily="18" charset="0"/>
              </a:rPr>
              <a:t>(I, T)</a:t>
            </a:r>
          </a:p>
        </p:txBody>
      </p:sp>
      <p:sp>
        <p:nvSpPr>
          <p:cNvPr id="9" name="文本框 8">
            <a:extLst>
              <a:ext uri="{FF2B5EF4-FFF2-40B4-BE49-F238E27FC236}">
                <a16:creationId xmlns:a16="http://schemas.microsoft.com/office/drawing/2014/main" id="{99547AE3-3148-4EAB-B6DE-4177F04196B4}"/>
              </a:ext>
            </a:extLst>
          </p:cNvPr>
          <p:cNvSpPr txBox="1"/>
          <p:nvPr/>
        </p:nvSpPr>
        <p:spPr>
          <a:xfrm>
            <a:off x="719684" y="1809159"/>
            <a:ext cx="7848872" cy="615553"/>
          </a:xfrm>
          <a:prstGeom prst="rect">
            <a:avLst/>
          </a:prstGeom>
          <a:noFill/>
        </p:spPr>
        <p:txBody>
          <a:bodyPr wrap="square" rtlCol="0">
            <a:spAutoFit/>
          </a:bodyPr>
          <a:lstStyle/>
          <a:p>
            <a:r>
              <a:rPr lang="en-US" altLang="zh-CN" b="1" i="1" u="sng" dirty="0">
                <a:latin typeface="Times New Roman" panose="02020603050405020304" pitchFamily="18" charset="0"/>
                <a:cs typeface="Times New Roman" panose="02020603050405020304" pitchFamily="18" charset="0"/>
              </a:rPr>
              <a:t>Challenge:</a:t>
            </a:r>
          </a:p>
          <a:p>
            <a:endParaRPr lang="en-US" altLang="zh-CN" b="1" i="1" u="sng"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83599F8-C928-4FBD-B0E5-6760F50D127B}"/>
              </a:ext>
            </a:extLst>
          </p:cNvPr>
          <p:cNvSpPr txBox="1"/>
          <p:nvPr/>
        </p:nvSpPr>
        <p:spPr>
          <a:xfrm>
            <a:off x="1223740" y="2144838"/>
            <a:ext cx="6624736" cy="615553"/>
          </a:xfrm>
          <a:prstGeom prst="rect">
            <a:avLst/>
          </a:prstGeom>
          <a:noFill/>
        </p:spPr>
        <p:txBody>
          <a:bodyPr wrap="square" rtlCol="0">
            <a:spAutoFit/>
          </a:bodyPr>
          <a:lstStyle/>
          <a:p>
            <a:pPr marL="342900" indent="-342900">
              <a:buAutoNum type="arabicPeriod"/>
            </a:pPr>
            <a:r>
              <a:rPr lang="en-US" altLang="zh-CN" dirty="0">
                <a:latin typeface="Times New Roman" panose="02020603050405020304" pitchFamily="18" charset="0"/>
                <a:cs typeface="Times New Roman" panose="02020603050405020304" pitchFamily="18" charset="0"/>
              </a:rPr>
              <a:t>There is no label, ant thus no classification loss. </a:t>
            </a:r>
            <a:r>
              <a:rPr lang="en-US" altLang="zh-CN" b="1" dirty="0">
                <a:latin typeface="Times New Roman" panose="02020603050405020304" pitchFamily="18" charset="0"/>
                <a:cs typeface="Times New Roman" panose="02020603050405020304" pitchFamily="18" charset="0"/>
              </a:rPr>
              <a:t>(No Guidance)</a:t>
            </a:r>
          </a:p>
          <a:p>
            <a:pPr marL="342900" indent="-342900">
              <a:buAutoNum type="arabicPeriod"/>
            </a:pPr>
            <a:r>
              <a:rPr lang="en-US" altLang="zh-CN" dirty="0">
                <a:latin typeface="Times New Roman" panose="02020603050405020304" pitchFamily="18" charset="0"/>
                <a:cs typeface="Times New Roman" panose="02020603050405020304" pitchFamily="18" charset="0"/>
              </a:rPr>
              <a:t>The text is discrete, and thus is not optimizable. </a:t>
            </a:r>
            <a:r>
              <a:rPr lang="en-US" altLang="zh-CN" b="1" dirty="0">
                <a:latin typeface="Times New Roman" panose="02020603050405020304" pitchFamily="18" charset="0"/>
                <a:cs typeface="Times New Roman" panose="02020603050405020304" pitchFamily="18" charset="0"/>
              </a:rPr>
              <a:t>(Discrete)</a:t>
            </a:r>
          </a:p>
        </p:txBody>
      </p:sp>
      <p:pic>
        <p:nvPicPr>
          <p:cNvPr id="7" name="图片 6">
            <a:extLst>
              <a:ext uri="{FF2B5EF4-FFF2-40B4-BE49-F238E27FC236}">
                <a16:creationId xmlns:a16="http://schemas.microsoft.com/office/drawing/2014/main" id="{04AD81DF-BE5D-4671-B32A-A74AADA1BA63}"/>
              </a:ext>
            </a:extLst>
          </p:cNvPr>
          <p:cNvPicPr>
            <a:picLocks noChangeAspect="1"/>
          </p:cNvPicPr>
          <p:nvPr/>
        </p:nvPicPr>
        <p:blipFill>
          <a:blip r:embed="rId3"/>
          <a:stretch>
            <a:fillRect/>
          </a:stretch>
        </p:blipFill>
        <p:spPr>
          <a:xfrm>
            <a:off x="1943820" y="4225284"/>
            <a:ext cx="4752528" cy="1898586"/>
          </a:xfrm>
          <a:prstGeom prst="rect">
            <a:avLst/>
          </a:prstGeom>
        </p:spPr>
      </p:pic>
      <p:sp>
        <p:nvSpPr>
          <p:cNvPr id="12" name="文本框 11">
            <a:extLst>
              <a:ext uri="{FF2B5EF4-FFF2-40B4-BE49-F238E27FC236}">
                <a16:creationId xmlns:a16="http://schemas.microsoft.com/office/drawing/2014/main" id="{89F9B675-4E20-492F-B489-460C03DF6D0C}"/>
              </a:ext>
            </a:extLst>
          </p:cNvPr>
          <p:cNvSpPr txBox="1"/>
          <p:nvPr/>
        </p:nvSpPr>
        <p:spPr>
          <a:xfrm>
            <a:off x="719684" y="3030090"/>
            <a:ext cx="7848872" cy="615553"/>
          </a:xfrm>
          <a:prstGeom prst="rect">
            <a:avLst/>
          </a:prstGeom>
          <a:noFill/>
        </p:spPr>
        <p:txBody>
          <a:bodyPr wrap="square" rtlCol="0">
            <a:spAutoFit/>
          </a:bodyPr>
          <a:lstStyle/>
          <a:p>
            <a:r>
              <a:rPr lang="en-US" altLang="zh-CN" b="1" i="1" u="sng" dirty="0">
                <a:latin typeface="Times New Roman" panose="02020603050405020304" pitchFamily="18" charset="0"/>
                <a:cs typeface="Times New Roman" panose="02020603050405020304" pitchFamily="18" charset="0"/>
              </a:rPr>
              <a:t>Method:</a:t>
            </a:r>
          </a:p>
          <a:p>
            <a:endParaRPr lang="en-US" altLang="zh-CN" b="1" i="1" u="sng"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8C8787BF-3D68-4284-A5F4-6D3266619FD8}"/>
              </a:ext>
            </a:extLst>
          </p:cNvPr>
          <p:cNvSpPr txBox="1"/>
          <p:nvPr/>
        </p:nvSpPr>
        <p:spPr>
          <a:xfrm>
            <a:off x="1223740" y="3365769"/>
            <a:ext cx="6624736" cy="615553"/>
          </a:xfrm>
          <a:prstGeom prst="rect">
            <a:avLst/>
          </a:prstGeom>
          <a:noFill/>
        </p:spPr>
        <p:txBody>
          <a:bodyPr wrap="square" rtlCol="0">
            <a:spAutoFit/>
          </a:bodyPr>
          <a:lstStyle/>
          <a:p>
            <a:pPr marL="342900" indent="-342900">
              <a:buAutoNum type="arabicPeriod"/>
            </a:pPr>
            <a:r>
              <a:rPr lang="en-US" altLang="zh-CN" dirty="0">
                <a:latin typeface="Times New Roman" panose="02020603050405020304" pitchFamily="18" charset="0"/>
                <a:cs typeface="Times New Roman" panose="02020603050405020304" pitchFamily="18" charset="0"/>
              </a:rPr>
              <a:t>Use contrastive loss as guidance</a:t>
            </a:r>
          </a:p>
          <a:p>
            <a:pPr marL="342900" indent="-342900">
              <a:buAutoNum type="arabicPeriod"/>
            </a:pPr>
            <a:r>
              <a:rPr lang="en-US" altLang="zh-CN" dirty="0">
                <a:latin typeface="Times New Roman" panose="02020603050405020304" pitchFamily="18" charset="0"/>
                <a:cs typeface="Times New Roman" panose="02020603050405020304" pitchFamily="18" charset="0"/>
              </a:rPr>
              <a:t>Use the text embedding as the optimization target </a:t>
            </a:r>
          </a:p>
        </p:txBody>
      </p:sp>
    </p:spTree>
    <p:extLst>
      <p:ext uri="{BB962C8B-B14F-4D97-AF65-F5344CB8AC3E}">
        <p14:creationId xmlns:p14="http://schemas.microsoft.com/office/powerpoint/2010/main" val="3945371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31</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Multimodal</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a:xfrm>
            <a:off x="301483" y="724472"/>
            <a:ext cx="10930993" cy="2371600"/>
          </a:xfrm>
        </p:spPr>
        <p:txBody>
          <a:bodyPr/>
          <a:lstStyle/>
          <a:p>
            <a:r>
              <a:rPr lang="en-US" altLang="zh-CN" b="1" u="sng" dirty="0"/>
              <a:t>Multimodal Data Distillation</a:t>
            </a:r>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123870"/>
            <a:ext cx="10930993" cy="246221"/>
          </a:xfrm>
          <a:prstGeom prst="rect">
            <a:avLst/>
          </a:prstGeom>
          <a:noFill/>
        </p:spPr>
        <p:txBody>
          <a:bodyPr wrap="square">
            <a:spAutoFit/>
          </a:bodyPr>
          <a:lstStyle/>
          <a:p>
            <a:r>
              <a:rPr lang="en-US" altLang="zh-CN" sz="1000" dirty="0">
                <a:solidFill>
                  <a:schemeClr val="bg1">
                    <a:lumMod val="50000"/>
                  </a:schemeClr>
                </a:solidFill>
              </a:rPr>
              <a:t>Wu, X., Zhang, B., Deng, Z., &amp; </a:t>
            </a:r>
            <a:r>
              <a:rPr lang="en-US" altLang="zh-CN" sz="1000" dirty="0" err="1">
                <a:solidFill>
                  <a:schemeClr val="bg1">
                    <a:lumMod val="50000"/>
                  </a:schemeClr>
                </a:solidFill>
              </a:rPr>
              <a:t>Russakovsky</a:t>
            </a:r>
            <a:r>
              <a:rPr lang="en-US" altLang="zh-CN" sz="1000" dirty="0">
                <a:solidFill>
                  <a:schemeClr val="bg1">
                    <a:lumMod val="50000"/>
                  </a:schemeClr>
                </a:solidFill>
              </a:rPr>
              <a:t>, O. (2023). Vision-language dataset distillation.</a:t>
            </a:r>
            <a:endParaRPr lang="zh-CN" altLang="en-US" sz="1000" dirty="0">
              <a:solidFill>
                <a:schemeClr val="bg1">
                  <a:lumMod val="50000"/>
                </a:schemeClr>
              </a:solidFill>
            </a:endParaRPr>
          </a:p>
        </p:txBody>
      </p:sp>
      <p:sp>
        <p:nvSpPr>
          <p:cNvPr id="40" name="文本框 39">
            <a:extLst>
              <a:ext uri="{FF2B5EF4-FFF2-40B4-BE49-F238E27FC236}">
                <a16:creationId xmlns:a16="http://schemas.microsoft.com/office/drawing/2014/main" id="{E137FDD6-2A79-4C2E-AB8B-BFCEBEE908CA}"/>
              </a:ext>
            </a:extLst>
          </p:cNvPr>
          <p:cNvSpPr txBox="1"/>
          <p:nvPr/>
        </p:nvSpPr>
        <p:spPr>
          <a:xfrm>
            <a:off x="719684" y="1159407"/>
            <a:ext cx="4392488"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Input: Real Vision-Language Pairs </a:t>
            </a:r>
            <a:r>
              <a:rPr lang="en-US" altLang="zh-CN" b="1" i="1" dirty="0">
                <a:latin typeface="Times New Roman" panose="02020603050405020304" pitchFamily="18" charset="0"/>
                <a:cs typeface="Times New Roman" panose="02020603050405020304" pitchFamily="18" charset="0"/>
              </a:rPr>
              <a:t>(I, T)</a:t>
            </a:r>
          </a:p>
          <a:p>
            <a:r>
              <a:rPr lang="en-US" altLang="zh-CN" dirty="0">
                <a:latin typeface="Times New Roman" panose="02020603050405020304" pitchFamily="18" charset="0"/>
                <a:cs typeface="Times New Roman" panose="02020603050405020304" pitchFamily="18" charset="0"/>
              </a:rPr>
              <a:t>Output: Synthetic Vision-Language Pairs </a:t>
            </a:r>
            <a:r>
              <a:rPr lang="en-US" altLang="zh-CN" b="1" i="1" dirty="0">
                <a:latin typeface="Times New Roman" panose="02020603050405020304" pitchFamily="18" charset="0"/>
                <a:cs typeface="Times New Roman" panose="02020603050405020304" pitchFamily="18" charset="0"/>
              </a:rPr>
              <a:t>(I, T)</a:t>
            </a:r>
          </a:p>
        </p:txBody>
      </p:sp>
      <p:pic>
        <p:nvPicPr>
          <p:cNvPr id="7" name="图片 6">
            <a:extLst>
              <a:ext uri="{FF2B5EF4-FFF2-40B4-BE49-F238E27FC236}">
                <a16:creationId xmlns:a16="http://schemas.microsoft.com/office/drawing/2014/main" id="{04AD81DF-BE5D-4671-B32A-A74AADA1BA63}"/>
              </a:ext>
            </a:extLst>
          </p:cNvPr>
          <p:cNvPicPr>
            <a:picLocks noChangeAspect="1"/>
          </p:cNvPicPr>
          <p:nvPr/>
        </p:nvPicPr>
        <p:blipFill>
          <a:blip r:embed="rId3"/>
          <a:stretch>
            <a:fillRect/>
          </a:stretch>
        </p:blipFill>
        <p:spPr>
          <a:xfrm>
            <a:off x="1655788" y="1877353"/>
            <a:ext cx="8501012" cy="3396067"/>
          </a:xfrm>
          <a:prstGeom prst="rect">
            <a:avLst/>
          </a:prstGeom>
        </p:spPr>
      </p:pic>
      <p:sp>
        <p:nvSpPr>
          <p:cNvPr id="12" name="文本框 11">
            <a:extLst>
              <a:ext uri="{FF2B5EF4-FFF2-40B4-BE49-F238E27FC236}">
                <a16:creationId xmlns:a16="http://schemas.microsoft.com/office/drawing/2014/main" id="{89F9B675-4E20-492F-B489-460C03DF6D0C}"/>
              </a:ext>
            </a:extLst>
          </p:cNvPr>
          <p:cNvSpPr txBox="1"/>
          <p:nvPr/>
        </p:nvSpPr>
        <p:spPr>
          <a:xfrm>
            <a:off x="719684" y="5112247"/>
            <a:ext cx="7848872" cy="615553"/>
          </a:xfrm>
          <a:prstGeom prst="rect">
            <a:avLst/>
          </a:prstGeom>
          <a:noFill/>
        </p:spPr>
        <p:txBody>
          <a:bodyPr wrap="square" rtlCol="0">
            <a:spAutoFit/>
          </a:bodyPr>
          <a:lstStyle/>
          <a:p>
            <a:r>
              <a:rPr lang="en-US" altLang="zh-CN" b="1" i="1" u="sng" dirty="0">
                <a:latin typeface="Times New Roman" panose="02020603050405020304" pitchFamily="18" charset="0"/>
                <a:cs typeface="Times New Roman" panose="02020603050405020304" pitchFamily="18" charset="0"/>
              </a:rPr>
              <a:t>Method:</a:t>
            </a:r>
          </a:p>
          <a:p>
            <a:endParaRPr lang="en-US" altLang="zh-CN" b="1" i="1" u="sng"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8C8787BF-3D68-4284-A5F4-6D3266619FD8}"/>
              </a:ext>
            </a:extLst>
          </p:cNvPr>
          <p:cNvSpPr txBox="1"/>
          <p:nvPr/>
        </p:nvSpPr>
        <p:spPr>
          <a:xfrm>
            <a:off x="1223740" y="5447926"/>
            <a:ext cx="6624736" cy="615553"/>
          </a:xfrm>
          <a:prstGeom prst="rect">
            <a:avLst/>
          </a:prstGeom>
          <a:noFill/>
        </p:spPr>
        <p:txBody>
          <a:bodyPr wrap="square" rtlCol="0">
            <a:spAutoFit/>
          </a:bodyPr>
          <a:lstStyle/>
          <a:p>
            <a:pPr marL="342900" indent="-342900">
              <a:buAutoNum type="arabicPeriod"/>
            </a:pPr>
            <a:r>
              <a:rPr lang="en-US" altLang="zh-CN" dirty="0">
                <a:latin typeface="Times New Roman" panose="02020603050405020304" pitchFamily="18" charset="0"/>
                <a:cs typeface="Times New Roman" panose="02020603050405020304" pitchFamily="18" charset="0"/>
              </a:rPr>
              <a:t>Use contrastive loss as guidance</a:t>
            </a:r>
          </a:p>
          <a:p>
            <a:pPr marL="342900" indent="-342900">
              <a:buAutoNum type="arabicPeriod"/>
            </a:pPr>
            <a:r>
              <a:rPr lang="en-US" altLang="zh-CN" dirty="0">
                <a:latin typeface="Times New Roman" panose="02020603050405020304" pitchFamily="18" charset="0"/>
                <a:cs typeface="Times New Roman" panose="02020603050405020304" pitchFamily="18" charset="0"/>
              </a:rPr>
              <a:t>Use the text embedding as the optimization target </a:t>
            </a:r>
          </a:p>
        </p:txBody>
      </p:sp>
    </p:spTree>
    <p:extLst>
      <p:ext uri="{BB962C8B-B14F-4D97-AF65-F5344CB8AC3E}">
        <p14:creationId xmlns:p14="http://schemas.microsoft.com/office/powerpoint/2010/main" val="3183099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32</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Time Series</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a:xfrm>
            <a:off x="301483" y="724472"/>
            <a:ext cx="10930993" cy="2371600"/>
          </a:xfrm>
        </p:spPr>
        <p:txBody>
          <a:bodyPr/>
          <a:lstStyle/>
          <a:p>
            <a:r>
              <a:rPr lang="en-US" altLang="zh-CN" b="1" u="sng" dirty="0"/>
              <a:t>Time Series Data Distillation</a:t>
            </a:r>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endParaRPr lang="zh-CN" altLang="en-US" sz="1000" dirty="0">
              <a:solidFill>
                <a:schemeClr val="bg1">
                  <a:lumMod val="50000"/>
                </a:schemeClr>
              </a:solidFill>
            </a:endParaRPr>
          </a:p>
        </p:txBody>
      </p:sp>
      <p:sp>
        <p:nvSpPr>
          <p:cNvPr id="40" name="文本框 39">
            <a:extLst>
              <a:ext uri="{FF2B5EF4-FFF2-40B4-BE49-F238E27FC236}">
                <a16:creationId xmlns:a16="http://schemas.microsoft.com/office/drawing/2014/main" id="{E137FDD6-2A79-4C2E-AB8B-BFCEBEE908CA}"/>
              </a:ext>
            </a:extLst>
          </p:cNvPr>
          <p:cNvSpPr txBox="1"/>
          <p:nvPr/>
        </p:nvSpPr>
        <p:spPr>
          <a:xfrm>
            <a:off x="338247" y="4514865"/>
            <a:ext cx="4392488"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Input: Real time series data </a:t>
            </a:r>
            <a:r>
              <a:rPr lang="en-US" altLang="zh-CN" b="1" i="1" dirty="0">
                <a:latin typeface="Times New Roman" panose="02020603050405020304" pitchFamily="18" charset="0"/>
                <a:cs typeface="Times New Roman" panose="02020603050405020304" pitchFamily="18" charset="0"/>
              </a:rPr>
              <a:t>X</a:t>
            </a:r>
          </a:p>
          <a:p>
            <a:r>
              <a:rPr lang="en-US" altLang="zh-CN" dirty="0">
                <a:latin typeface="Times New Roman" panose="02020603050405020304" pitchFamily="18" charset="0"/>
                <a:cs typeface="Times New Roman" panose="02020603050405020304" pitchFamily="18" charset="0"/>
              </a:rPr>
              <a:t>Output: Synthetic time series data </a:t>
            </a:r>
            <a:r>
              <a:rPr lang="en-US" altLang="zh-CN" b="1" i="1" dirty="0">
                <a:latin typeface="Times New Roman" panose="02020603050405020304" pitchFamily="18" charset="0"/>
                <a:cs typeface="Times New Roman" panose="02020603050405020304" pitchFamily="18" charset="0"/>
              </a:rPr>
              <a:t>S</a:t>
            </a:r>
          </a:p>
        </p:txBody>
      </p:sp>
      <p:pic>
        <p:nvPicPr>
          <p:cNvPr id="7" name="图片 6">
            <a:extLst>
              <a:ext uri="{FF2B5EF4-FFF2-40B4-BE49-F238E27FC236}">
                <a16:creationId xmlns:a16="http://schemas.microsoft.com/office/drawing/2014/main" id="{190269DC-D807-47A9-867C-563FA93FAFBB}"/>
              </a:ext>
            </a:extLst>
          </p:cNvPr>
          <p:cNvPicPr>
            <a:picLocks noChangeAspect="1"/>
          </p:cNvPicPr>
          <p:nvPr/>
        </p:nvPicPr>
        <p:blipFill>
          <a:blip r:embed="rId3"/>
          <a:stretch>
            <a:fillRect/>
          </a:stretch>
        </p:blipFill>
        <p:spPr>
          <a:xfrm>
            <a:off x="703616" y="1341131"/>
            <a:ext cx="10112415" cy="2677008"/>
          </a:xfrm>
          <a:prstGeom prst="rect">
            <a:avLst/>
          </a:prstGeom>
        </p:spPr>
      </p:pic>
      <p:sp>
        <p:nvSpPr>
          <p:cNvPr id="10" name="矩形 9">
            <a:extLst>
              <a:ext uri="{FF2B5EF4-FFF2-40B4-BE49-F238E27FC236}">
                <a16:creationId xmlns:a16="http://schemas.microsoft.com/office/drawing/2014/main" id="{DAB142E1-016B-416F-89EB-ABCE9D4B754E}"/>
              </a:ext>
            </a:extLst>
          </p:cNvPr>
          <p:cNvSpPr/>
          <p:nvPr/>
        </p:nvSpPr>
        <p:spPr>
          <a:xfrm>
            <a:off x="5926316" y="4362080"/>
            <a:ext cx="5450552" cy="1363816"/>
          </a:xfrm>
          <a:prstGeom prst="rect">
            <a:avLst/>
          </a:prstGeom>
          <a:noFill/>
          <a:ln w="38100">
            <a:solidFill>
              <a:schemeClr val="accent3">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9396BF95-2B1F-4B21-B04B-2066BAF3BA79}"/>
              </a:ext>
            </a:extLst>
          </p:cNvPr>
          <p:cNvSpPr/>
          <p:nvPr/>
        </p:nvSpPr>
        <p:spPr>
          <a:xfrm>
            <a:off x="4355204" y="4457794"/>
            <a:ext cx="936104"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X</a:t>
            </a:r>
            <a:endParaRPr lang="zh-CN" altLang="en-US" dirty="0">
              <a:solidFill>
                <a:schemeClr val="tx1"/>
              </a:solidFill>
            </a:endParaRPr>
          </a:p>
        </p:txBody>
      </p:sp>
      <p:sp>
        <p:nvSpPr>
          <p:cNvPr id="12" name="矩形: 圆角 11">
            <a:extLst>
              <a:ext uri="{FF2B5EF4-FFF2-40B4-BE49-F238E27FC236}">
                <a16:creationId xmlns:a16="http://schemas.microsoft.com/office/drawing/2014/main" id="{918D677B-89E5-49C3-88C5-5DA7F6451181}"/>
              </a:ext>
            </a:extLst>
          </p:cNvPr>
          <p:cNvSpPr/>
          <p:nvPr/>
        </p:nvSpPr>
        <p:spPr>
          <a:xfrm>
            <a:off x="4361939" y="5277649"/>
            <a:ext cx="936104" cy="305118"/>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a:solidFill>
                  <a:schemeClr val="tx1"/>
                </a:solidFill>
                <a:latin typeface="Times New Roman" panose="02020603050405020304" pitchFamily="18" charset="0"/>
                <a:cs typeface="Times New Roman" panose="02020603050405020304" pitchFamily="18" charset="0"/>
              </a:rPr>
              <a:t>S</a:t>
            </a:r>
            <a:endParaRPr lang="zh-CN" altLang="en-US" b="1" i="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矩形: 圆角 12">
                <a:extLst>
                  <a:ext uri="{FF2B5EF4-FFF2-40B4-BE49-F238E27FC236}">
                    <a16:creationId xmlns:a16="http://schemas.microsoft.com/office/drawing/2014/main" id="{49AE2EEE-E963-4670-BD0D-DE612BC46AF3}"/>
                  </a:ext>
                </a:extLst>
              </p:cNvPr>
              <p:cNvSpPr/>
              <p:nvPr/>
            </p:nvSpPr>
            <p:spPr>
              <a:xfrm>
                <a:off x="6013156" y="4434728"/>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𝟎</m:t>
                          </m:r>
                        </m:sub>
                      </m:sSub>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3" name="矩形: 圆角 12">
                <a:extLst>
                  <a:ext uri="{FF2B5EF4-FFF2-40B4-BE49-F238E27FC236}">
                    <a16:creationId xmlns:a16="http://schemas.microsoft.com/office/drawing/2014/main" id="{49AE2EEE-E963-4670-BD0D-DE612BC46AF3}"/>
                  </a:ext>
                </a:extLst>
              </p:cNvPr>
              <p:cNvSpPr>
                <a:spLocks noRot="1" noChangeAspect="1" noMove="1" noResize="1" noEditPoints="1" noAdjustHandles="1" noChangeArrowheads="1" noChangeShapeType="1" noTextEdit="1"/>
              </p:cNvSpPr>
              <p:nvPr/>
            </p:nvSpPr>
            <p:spPr>
              <a:xfrm>
                <a:off x="6013156" y="4434728"/>
                <a:ext cx="936104" cy="351249"/>
              </a:xfrm>
              <a:prstGeom prst="roundRect">
                <a:avLst/>
              </a:prstGeom>
              <a:blipFill>
                <a:blip r:embed="rId4"/>
                <a:stretch>
                  <a:fillRect/>
                </a:stretch>
              </a:blipFill>
              <a:ln w="38100">
                <a:solidFill>
                  <a:schemeClr val="accent5">
                    <a:lumMod val="75000"/>
                  </a:schemeClr>
                </a:solidFill>
              </a:ln>
            </p:spPr>
            <p:txBody>
              <a:bodyPr/>
              <a:lstStyle/>
              <a:p>
                <a:r>
                  <a:rPr lang="zh-CN" altLang="en-US">
                    <a:noFill/>
                  </a:rPr>
                  <a:t> </a:t>
                </a:r>
              </a:p>
            </p:txBody>
          </p:sp>
        </mc:Fallback>
      </mc:AlternateContent>
      <p:cxnSp>
        <p:nvCxnSpPr>
          <p:cNvPr id="14" name="直接箭头连接符 13">
            <a:extLst>
              <a:ext uri="{FF2B5EF4-FFF2-40B4-BE49-F238E27FC236}">
                <a16:creationId xmlns:a16="http://schemas.microsoft.com/office/drawing/2014/main" id="{A1D81957-0083-4618-9868-F5C5B9E64D2E}"/>
              </a:ext>
            </a:extLst>
          </p:cNvPr>
          <p:cNvCxnSpPr>
            <a:cxnSpLocks/>
          </p:cNvCxnSpPr>
          <p:nvPr/>
        </p:nvCxnSpPr>
        <p:spPr>
          <a:xfrm>
            <a:off x="5400204" y="4610353"/>
            <a:ext cx="504056"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EE6407CE-BA36-48F9-AD2B-9376ED12E0F8}"/>
              </a:ext>
            </a:extLst>
          </p:cNvPr>
          <p:cNvCxnSpPr>
            <a:cxnSpLocks/>
          </p:cNvCxnSpPr>
          <p:nvPr/>
        </p:nvCxnSpPr>
        <p:spPr>
          <a:xfrm>
            <a:off x="5387141" y="5371425"/>
            <a:ext cx="504056"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AFECB33C-09A0-44E9-A283-FECCBD7EA58B}"/>
              </a:ext>
            </a:extLst>
          </p:cNvPr>
          <p:cNvSpPr txBox="1"/>
          <p:nvPr/>
        </p:nvSpPr>
        <p:spPr>
          <a:xfrm>
            <a:off x="8886014" y="4898874"/>
            <a:ext cx="2160240" cy="307777"/>
          </a:xfrm>
          <a:prstGeom prst="rect">
            <a:avLst/>
          </a:prstGeom>
          <a:noFill/>
        </p:spPr>
        <p:txBody>
          <a:bodyPr wrap="square" rtlCol="0">
            <a:spAutoFit/>
          </a:bodyPr>
          <a:lstStyle/>
          <a:p>
            <a:r>
              <a:rPr lang="en-US" altLang="zh-CN" sz="1400" b="1" dirty="0">
                <a:latin typeface="Times New Roman" panose="02020603050405020304" pitchFamily="18" charset="0"/>
                <a:cs typeface="Times New Roman" panose="02020603050405020304" pitchFamily="18" charset="0"/>
              </a:rPr>
              <a:t>Mean Square Error</a:t>
            </a:r>
            <a:endParaRPr lang="zh-CN" altLang="en-US" sz="1400" b="1" dirty="0">
              <a:latin typeface="Times New Roman" panose="02020603050405020304" pitchFamily="18" charset="0"/>
              <a:cs typeface="Times New Roman" panose="02020603050405020304" pitchFamily="18" charset="0"/>
            </a:endParaRPr>
          </a:p>
        </p:txBody>
      </p:sp>
      <p:cxnSp>
        <p:nvCxnSpPr>
          <p:cNvPr id="17" name="直接箭头连接符 16">
            <a:extLst>
              <a:ext uri="{FF2B5EF4-FFF2-40B4-BE49-F238E27FC236}">
                <a16:creationId xmlns:a16="http://schemas.microsoft.com/office/drawing/2014/main" id="{27145859-7714-4300-91BF-547F16BE8A93}"/>
              </a:ext>
            </a:extLst>
          </p:cNvPr>
          <p:cNvCxnSpPr>
            <a:cxnSpLocks/>
          </p:cNvCxnSpPr>
          <p:nvPr/>
        </p:nvCxnSpPr>
        <p:spPr>
          <a:xfrm>
            <a:off x="7056388" y="4624757"/>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 name="矩形: 圆角 17">
                <a:extLst>
                  <a:ext uri="{FF2B5EF4-FFF2-40B4-BE49-F238E27FC236}">
                    <a16:creationId xmlns:a16="http://schemas.microsoft.com/office/drawing/2014/main" id="{254A937C-25EA-4B38-8431-2899696BD3D2}"/>
                  </a:ext>
                </a:extLst>
              </p:cNvPr>
              <p:cNvSpPr/>
              <p:nvPr/>
            </p:nvSpPr>
            <p:spPr>
              <a:xfrm>
                <a:off x="8317412" y="4434346"/>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CN" b="1" i="1" smtClean="0">
                              <a:solidFill>
                                <a:schemeClr val="tx1"/>
                              </a:solidFill>
                              <a:latin typeface="Cambria Math" panose="02040503050406030204" pitchFamily="18" charset="0"/>
                              <a:cs typeface="Times New Roman" panose="02020603050405020304" pitchFamily="18" charset="0"/>
                            </a:rPr>
                          </m:ctrlPr>
                        </m:accPr>
                        <m:e>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𝑴</m:t>
                              </m:r>
                            </m:sub>
                          </m:sSub>
                        </m:e>
                      </m:acc>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8" name="矩形: 圆角 17">
                <a:extLst>
                  <a:ext uri="{FF2B5EF4-FFF2-40B4-BE49-F238E27FC236}">
                    <a16:creationId xmlns:a16="http://schemas.microsoft.com/office/drawing/2014/main" id="{254A937C-25EA-4B38-8431-2899696BD3D2}"/>
                  </a:ext>
                </a:extLst>
              </p:cNvPr>
              <p:cNvSpPr>
                <a:spLocks noRot="1" noChangeAspect="1" noMove="1" noResize="1" noEditPoints="1" noAdjustHandles="1" noChangeArrowheads="1" noChangeShapeType="1" noTextEdit="1"/>
              </p:cNvSpPr>
              <p:nvPr/>
            </p:nvSpPr>
            <p:spPr>
              <a:xfrm>
                <a:off x="8317412" y="4434346"/>
                <a:ext cx="936104" cy="351249"/>
              </a:xfrm>
              <a:prstGeom prst="roundRect">
                <a:avLst/>
              </a:prstGeom>
              <a:blipFill>
                <a:blip r:embed="rId5"/>
                <a:stretch>
                  <a:fillRect r="-17500"/>
                </a:stretch>
              </a:blipFill>
              <a:ln w="38100">
                <a:solidFill>
                  <a:schemeClr val="accent5">
                    <a:lumMod val="75000"/>
                  </a:schemeClr>
                </a:solidFill>
              </a:ln>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420EE9EC-C0BE-4F53-9123-8AE695C5D6F4}"/>
              </a:ext>
            </a:extLst>
          </p:cNvPr>
          <p:cNvSpPr txBox="1"/>
          <p:nvPr/>
        </p:nvSpPr>
        <p:spPr>
          <a:xfrm>
            <a:off x="7416428" y="4378223"/>
            <a:ext cx="576064" cy="353943"/>
          </a:xfrm>
          <a:prstGeom prst="rect">
            <a:avLst/>
          </a:prstGeom>
          <a:noFill/>
        </p:spPr>
        <p:txBody>
          <a:bodyPr wrap="square" rtlCol="0">
            <a:spAutoFit/>
          </a:bodyPr>
          <a:lstStyle/>
          <a:p>
            <a:r>
              <a:rPr lang="en-US" altLang="zh-CN" dirty="0"/>
              <a:t>…</a:t>
            </a:r>
            <a:endParaRPr lang="zh-CN" altLang="en-US" dirty="0"/>
          </a:p>
        </p:txBody>
      </p:sp>
      <p:cxnSp>
        <p:nvCxnSpPr>
          <p:cNvPr id="20" name="直接箭头连接符 19">
            <a:extLst>
              <a:ext uri="{FF2B5EF4-FFF2-40B4-BE49-F238E27FC236}">
                <a16:creationId xmlns:a16="http://schemas.microsoft.com/office/drawing/2014/main" id="{224A9BFD-E7B9-46C1-88EF-72B02E406995}"/>
              </a:ext>
            </a:extLst>
          </p:cNvPr>
          <p:cNvCxnSpPr>
            <a:cxnSpLocks/>
          </p:cNvCxnSpPr>
          <p:nvPr/>
        </p:nvCxnSpPr>
        <p:spPr>
          <a:xfrm>
            <a:off x="7812472" y="4624757"/>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矩形: 圆角 20">
                <a:extLst>
                  <a:ext uri="{FF2B5EF4-FFF2-40B4-BE49-F238E27FC236}">
                    <a16:creationId xmlns:a16="http://schemas.microsoft.com/office/drawing/2014/main" id="{4C651989-9593-4F00-A4CA-8BFFA22EB255}"/>
                  </a:ext>
                </a:extLst>
              </p:cNvPr>
              <p:cNvSpPr/>
              <p:nvPr/>
            </p:nvSpPr>
            <p:spPr>
              <a:xfrm>
                <a:off x="6013156" y="5229582"/>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𝟎</m:t>
                          </m:r>
                        </m:sub>
                      </m:sSub>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1" name="矩形: 圆角 20">
                <a:extLst>
                  <a:ext uri="{FF2B5EF4-FFF2-40B4-BE49-F238E27FC236}">
                    <a16:creationId xmlns:a16="http://schemas.microsoft.com/office/drawing/2014/main" id="{4C651989-9593-4F00-A4CA-8BFFA22EB255}"/>
                  </a:ext>
                </a:extLst>
              </p:cNvPr>
              <p:cNvSpPr>
                <a:spLocks noRot="1" noChangeAspect="1" noMove="1" noResize="1" noEditPoints="1" noAdjustHandles="1" noChangeArrowheads="1" noChangeShapeType="1" noTextEdit="1"/>
              </p:cNvSpPr>
              <p:nvPr/>
            </p:nvSpPr>
            <p:spPr>
              <a:xfrm>
                <a:off x="6013156" y="5229582"/>
                <a:ext cx="936104" cy="351249"/>
              </a:xfrm>
              <a:prstGeom prst="roundRect">
                <a:avLst/>
              </a:prstGeom>
              <a:blipFill>
                <a:blip r:embed="rId6"/>
                <a:stretch>
                  <a:fillRect/>
                </a:stretch>
              </a:blipFill>
              <a:ln w="38100">
                <a:solidFill>
                  <a:schemeClr val="accent5">
                    <a:lumMod val="75000"/>
                  </a:schemeClr>
                </a:solidFill>
              </a:ln>
            </p:spPr>
            <p:txBody>
              <a:bodyPr/>
              <a:lstStyle/>
              <a:p>
                <a:r>
                  <a:rPr lang="zh-CN" altLang="en-US">
                    <a:noFill/>
                  </a:rPr>
                  <a:t> </a:t>
                </a:r>
              </a:p>
            </p:txBody>
          </p:sp>
        </mc:Fallback>
      </mc:AlternateContent>
      <p:cxnSp>
        <p:nvCxnSpPr>
          <p:cNvPr id="22" name="直接箭头连接符 21">
            <a:extLst>
              <a:ext uri="{FF2B5EF4-FFF2-40B4-BE49-F238E27FC236}">
                <a16:creationId xmlns:a16="http://schemas.microsoft.com/office/drawing/2014/main" id="{C0DEAA35-4F83-49F1-88BE-3B1DE4910E0C}"/>
              </a:ext>
            </a:extLst>
          </p:cNvPr>
          <p:cNvCxnSpPr>
            <a:cxnSpLocks/>
          </p:cNvCxnSpPr>
          <p:nvPr/>
        </p:nvCxnSpPr>
        <p:spPr>
          <a:xfrm>
            <a:off x="7056388" y="5419611"/>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矩形: 圆角 22">
                <a:extLst>
                  <a:ext uri="{FF2B5EF4-FFF2-40B4-BE49-F238E27FC236}">
                    <a16:creationId xmlns:a16="http://schemas.microsoft.com/office/drawing/2014/main" id="{43B04EDE-F610-4C6D-9FB6-10D43094B6D1}"/>
                  </a:ext>
                </a:extLst>
              </p:cNvPr>
              <p:cNvSpPr/>
              <p:nvPr/>
            </p:nvSpPr>
            <p:spPr>
              <a:xfrm>
                <a:off x="8317412" y="5229200"/>
                <a:ext cx="936104" cy="35124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CN" b="1" i="1" smtClean="0">
                              <a:solidFill>
                                <a:schemeClr val="tx1"/>
                              </a:solidFill>
                              <a:latin typeface="Cambria Math" panose="02040503050406030204" pitchFamily="18" charset="0"/>
                              <a:cs typeface="Times New Roman" panose="02020603050405020304" pitchFamily="18" charset="0"/>
                            </a:rPr>
                          </m:ctrlPr>
                        </m:accPr>
                        <m:e>
                          <m:sSub>
                            <m:sSubPr>
                              <m:ctrlPr>
                                <a:rPr lang="en-US" altLang="zh-CN" b="1" i="1" smtClean="0">
                                  <a:solidFill>
                                    <a:schemeClr val="tx1"/>
                                  </a:solidFill>
                                  <a:latin typeface="Cambria Math" panose="02040503050406030204" pitchFamily="18" charset="0"/>
                                  <a:cs typeface="Times New Roman" panose="02020603050405020304" pitchFamily="18" charset="0"/>
                                </a:rPr>
                              </m:ctrlPr>
                            </m:sSubPr>
                            <m:e>
                              <m:r>
                                <a:rPr lang="en-US" altLang="zh-CN" b="1" i="1" smtClean="0">
                                  <a:solidFill>
                                    <a:schemeClr val="tx1"/>
                                  </a:solidFill>
                                  <a:latin typeface="Cambria Math" panose="02040503050406030204" pitchFamily="18" charset="0"/>
                                  <a:cs typeface="Times New Roman" panose="02020603050405020304" pitchFamily="18" charset="0"/>
                                </a:rPr>
                                <m:t>𝜽</m:t>
                              </m:r>
                            </m:e>
                            <m:sub>
                              <m:r>
                                <a:rPr lang="en-US" altLang="zh-CN" b="1" i="1" smtClean="0">
                                  <a:solidFill>
                                    <a:schemeClr val="tx1"/>
                                  </a:solidFill>
                                  <a:latin typeface="Cambria Math" panose="02040503050406030204" pitchFamily="18" charset="0"/>
                                  <a:cs typeface="Times New Roman" panose="02020603050405020304" pitchFamily="18" charset="0"/>
                                </a:rPr>
                                <m:t>𝑵</m:t>
                              </m:r>
                            </m:sub>
                          </m:sSub>
                        </m:e>
                      </m:acc>
                    </m:oMath>
                  </m:oMathPara>
                </a14:m>
                <a:endParaRPr lang="zh-CN" altLang="en-US"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3" name="矩形: 圆角 22">
                <a:extLst>
                  <a:ext uri="{FF2B5EF4-FFF2-40B4-BE49-F238E27FC236}">
                    <a16:creationId xmlns:a16="http://schemas.microsoft.com/office/drawing/2014/main" id="{43B04EDE-F610-4C6D-9FB6-10D43094B6D1}"/>
                  </a:ext>
                </a:extLst>
              </p:cNvPr>
              <p:cNvSpPr>
                <a:spLocks noRot="1" noChangeAspect="1" noMove="1" noResize="1" noEditPoints="1" noAdjustHandles="1" noChangeArrowheads="1" noChangeShapeType="1" noTextEdit="1"/>
              </p:cNvSpPr>
              <p:nvPr/>
            </p:nvSpPr>
            <p:spPr>
              <a:xfrm>
                <a:off x="8317412" y="5229200"/>
                <a:ext cx="936104" cy="351249"/>
              </a:xfrm>
              <a:prstGeom prst="roundRect">
                <a:avLst/>
              </a:prstGeom>
              <a:blipFill>
                <a:blip r:embed="rId7"/>
                <a:stretch>
                  <a:fillRect/>
                </a:stretch>
              </a:blipFill>
              <a:ln w="38100">
                <a:solidFill>
                  <a:schemeClr val="accent5">
                    <a:lumMod val="75000"/>
                  </a:schemeClr>
                </a:solidFill>
              </a:ln>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3AF8977F-2311-4E9F-8B3D-0D72A635CC04}"/>
              </a:ext>
            </a:extLst>
          </p:cNvPr>
          <p:cNvSpPr txBox="1"/>
          <p:nvPr/>
        </p:nvSpPr>
        <p:spPr>
          <a:xfrm>
            <a:off x="7416428" y="5173077"/>
            <a:ext cx="576064" cy="353943"/>
          </a:xfrm>
          <a:prstGeom prst="rect">
            <a:avLst/>
          </a:prstGeom>
          <a:noFill/>
        </p:spPr>
        <p:txBody>
          <a:bodyPr wrap="square" rtlCol="0">
            <a:spAutoFit/>
          </a:bodyPr>
          <a:lstStyle/>
          <a:p>
            <a:r>
              <a:rPr lang="en-US" altLang="zh-CN" dirty="0"/>
              <a:t>…</a:t>
            </a:r>
            <a:endParaRPr lang="zh-CN" altLang="en-US" dirty="0"/>
          </a:p>
        </p:txBody>
      </p:sp>
      <p:cxnSp>
        <p:nvCxnSpPr>
          <p:cNvPr id="25" name="直接箭头连接符 24">
            <a:extLst>
              <a:ext uri="{FF2B5EF4-FFF2-40B4-BE49-F238E27FC236}">
                <a16:creationId xmlns:a16="http://schemas.microsoft.com/office/drawing/2014/main" id="{6905BDFB-957A-4787-B851-42FEDE288518}"/>
              </a:ext>
            </a:extLst>
          </p:cNvPr>
          <p:cNvCxnSpPr>
            <a:cxnSpLocks/>
          </p:cNvCxnSpPr>
          <p:nvPr/>
        </p:nvCxnSpPr>
        <p:spPr>
          <a:xfrm>
            <a:off x="7812472" y="5419611"/>
            <a:ext cx="36004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0DEED0EF-A042-486C-9175-E3BE6DAF85C3}"/>
              </a:ext>
            </a:extLst>
          </p:cNvPr>
          <p:cNvCxnSpPr>
            <a:cxnSpLocks/>
            <a:stCxn id="18" idx="2"/>
            <a:endCxn id="23" idx="0"/>
          </p:cNvCxnSpPr>
          <p:nvPr/>
        </p:nvCxnSpPr>
        <p:spPr>
          <a:xfrm>
            <a:off x="8785464" y="4785595"/>
            <a:ext cx="0" cy="443605"/>
          </a:xfrm>
          <a:prstGeom prst="line">
            <a:avLst/>
          </a:prstGeom>
          <a:ln w="254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27" name="任意多边形: 形状 26">
            <a:extLst>
              <a:ext uri="{FF2B5EF4-FFF2-40B4-BE49-F238E27FC236}">
                <a16:creationId xmlns:a16="http://schemas.microsoft.com/office/drawing/2014/main" id="{464932EF-3577-4840-848A-CE5B8690FECA}"/>
              </a:ext>
            </a:extLst>
          </p:cNvPr>
          <p:cNvSpPr/>
          <p:nvPr/>
        </p:nvSpPr>
        <p:spPr>
          <a:xfrm>
            <a:off x="4807131" y="5172891"/>
            <a:ext cx="4996543" cy="627018"/>
          </a:xfrm>
          <a:custGeom>
            <a:avLst/>
            <a:gdLst>
              <a:gd name="connsiteX0" fmla="*/ 4996543 w 4996543"/>
              <a:gd name="connsiteY0" fmla="*/ 0 h 627018"/>
              <a:gd name="connsiteX1" fmla="*/ 4996543 w 4996543"/>
              <a:gd name="connsiteY1" fmla="*/ 627018 h 627018"/>
              <a:gd name="connsiteX2" fmla="*/ 0 w 4996543"/>
              <a:gd name="connsiteY2" fmla="*/ 627018 h 627018"/>
              <a:gd name="connsiteX3" fmla="*/ 0 w 4996543"/>
              <a:gd name="connsiteY3" fmla="*/ 424543 h 627018"/>
            </a:gdLst>
            <a:ahLst/>
            <a:cxnLst>
              <a:cxn ang="0">
                <a:pos x="connsiteX0" y="connsiteY0"/>
              </a:cxn>
              <a:cxn ang="0">
                <a:pos x="connsiteX1" y="connsiteY1"/>
              </a:cxn>
              <a:cxn ang="0">
                <a:pos x="connsiteX2" y="connsiteY2"/>
              </a:cxn>
              <a:cxn ang="0">
                <a:pos x="connsiteX3" y="connsiteY3"/>
              </a:cxn>
            </a:cxnLst>
            <a:rect l="l" t="t" r="r" b="b"/>
            <a:pathLst>
              <a:path w="4996543" h="627018">
                <a:moveTo>
                  <a:pt x="4996543" y="0"/>
                </a:moveTo>
                <a:lnTo>
                  <a:pt x="4996543" y="627018"/>
                </a:lnTo>
                <a:lnTo>
                  <a:pt x="0" y="627018"/>
                </a:lnTo>
                <a:lnTo>
                  <a:pt x="0" y="424543"/>
                </a:lnTo>
              </a:path>
            </a:pathLst>
          </a:custGeom>
          <a:noFill/>
          <a:ln w="50800">
            <a:solidFill>
              <a:schemeClr val="accent1">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D08087C5-CAD1-443E-AF25-F7B7A06E9E84}"/>
              </a:ext>
            </a:extLst>
          </p:cNvPr>
          <p:cNvSpPr txBox="1"/>
          <p:nvPr/>
        </p:nvSpPr>
        <p:spPr>
          <a:xfrm>
            <a:off x="9630231" y="4346359"/>
            <a:ext cx="1909097" cy="369332"/>
          </a:xfrm>
          <a:prstGeom prst="rect">
            <a:avLst/>
          </a:prstGeom>
          <a:noFill/>
        </p:spPr>
        <p:txBody>
          <a:bodyPr wrap="square" rtlCol="0">
            <a:spAutoFit/>
          </a:bodyPr>
          <a:lstStyle/>
          <a:p>
            <a:r>
              <a:rPr lang="en-US" altLang="zh-CN" sz="1800" b="1" dirty="0">
                <a:latin typeface="Times New Roman" panose="02020603050405020304" pitchFamily="18" charset="0"/>
                <a:cs typeface="Times New Roman" panose="02020603050405020304" pitchFamily="18" charset="0"/>
              </a:rPr>
              <a:t>Model Training</a:t>
            </a:r>
            <a:endParaRPr lang="zh-CN" alt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312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33</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Time Series</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a:xfrm>
            <a:off x="301483" y="724472"/>
            <a:ext cx="10930993" cy="2371600"/>
          </a:xfrm>
        </p:spPr>
        <p:txBody>
          <a:bodyPr/>
          <a:lstStyle/>
          <a:p>
            <a:r>
              <a:rPr lang="en-US" altLang="zh-CN" b="1" u="sng" dirty="0"/>
              <a:t>Time Series Data Distillation</a:t>
            </a:r>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endParaRPr lang="zh-CN" altLang="en-US" sz="1000" dirty="0">
              <a:solidFill>
                <a:schemeClr val="bg1">
                  <a:lumMod val="50000"/>
                </a:schemeClr>
              </a:solidFill>
            </a:endParaRPr>
          </a:p>
        </p:txBody>
      </p:sp>
      <p:sp>
        <p:nvSpPr>
          <p:cNvPr id="40" name="文本框 39">
            <a:extLst>
              <a:ext uri="{FF2B5EF4-FFF2-40B4-BE49-F238E27FC236}">
                <a16:creationId xmlns:a16="http://schemas.microsoft.com/office/drawing/2014/main" id="{E137FDD6-2A79-4C2E-AB8B-BFCEBEE908CA}"/>
              </a:ext>
            </a:extLst>
          </p:cNvPr>
          <p:cNvSpPr txBox="1"/>
          <p:nvPr/>
        </p:nvSpPr>
        <p:spPr>
          <a:xfrm>
            <a:off x="719684" y="1159407"/>
            <a:ext cx="4392488"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Input: Real time series data </a:t>
            </a:r>
            <a:r>
              <a:rPr lang="en-US" altLang="zh-CN" b="1" i="1" dirty="0">
                <a:latin typeface="Times New Roman" panose="02020603050405020304" pitchFamily="18" charset="0"/>
                <a:cs typeface="Times New Roman" panose="02020603050405020304" pitchFamily="18" charset="0"/>
              </a:rPr>
              <a:t>X</a:t>
            </a:r>
          </a:p>
          <a:p>
            <a:r>
              <a:rPr lang="en-US" altLang="zh-CN" dirty="0">
                <a:latin typeface="Times New Roman" panose="02020603050405020304" pitchFamily="18" charset="0"/>
                <a:cs typeface="Times New Roman" panose="02020603050405020304" pitchFamily="18" charset="0"/>
              </a:rPr>
              <a:t>Output: Synthetic time series data </a:t>
            </a:r>
            <a:r>
              <a:rPr lang="en-US" altLang="zh-CN" b="1" i="1" dirty="0">
                <a:latin typeface="Times New Roman" panose="02020603050405020304" pitchFamily="18" charset="0"/>
                <a:cs typeface="Times New Roman" panose="02020603050405020304" pitchFamily="18" charset="0"/>
              </a:rPr>
              <a:t>S</a:t>
            </a:r>
          </a:p>
        </p:txBody>
      </p:sp>
      <p:sp>
        <p:nvSpPr>
          <p:cNvPr id="9" name="文本框 8">
            <a:extLst>
              <a:ext uri="{FF2B5EF4-FFF2-40B4-BE49-F238E27FC236}">
                <a16:creationId xmlns:a16="http://schemas.microsoft.com/office/drawing/2014/main" id="{99547AE3-3148-4EAB-B6DE-4177F04196B4}"/>
              </a:ext>
            </a:extLst>
          </p:cNvPr>
          <p:cNvSpPr txBox="1"/>
          <p:nvPr/>
        </p:nvSpPr>
        <p:spPr>
          <a:xfrm>
            <a:off x="719684" y="1809159"/>
            <a:ext cx="7848872" cy="615553"/>
          </a:xfrm>
          <a:prstGeom prst="rect">
            <a:avLst/>
          </a:prstGeom>
          <a:noFill/>
        </p:spPr>
        <p:txBody>
          <a:bodyPr wrap="square" rtlCol="0">
            <a:spAutoFit/>
          </a:bodyPr>
          <a:lstStyle/>
          <a:p>
            <a:r>
              <a:rPr lang="en-US" altLang="zh-CN" b="1" i="1" u="sng" dirty="0">
                <a:latin typeface="Times New Roman" panose="02020603050405020304" pitchFamily="18" charset="0"/>
                <a:cs typeface="Times New Roman" panose="02020603050405020304" pitchFamily="18" charset="0"/>
              </a:rPr>
              <a:t>Challenge:</a:t>
            </a:r>
          </a:p>
          <a:p>
            <a:endParaRPr lang="en-US" altLang="zh-CN" b="1" i="1" u="sng"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83599F8-C928-4FBD-B0E5-6760F50D127B}"/>
              </a:ext>
            </a:extLst>
          </p:cNvPr>
          <p:cNvSpPr txBox="1"/>
          <p:nvPr/>
        </p:nvSpPr>
        <p:spPr>
          <a:xfrm>
            <a:off x="1223740" y="2144838"/>
            <a:ext cx="6624736" cy="353943"/>
          </a:xfrm>
          <a:prstGeom prst="rect">
            <a:avLst/>
          </a:prstGeom>
          <a:noFill/>
        </p:spPr>
        <p:txBody>
          <a:bodyPr wrap="square" rtlCol="0">
            <a:spAutoFit/>
          </a:bodyPr>
          <a:lstStyle/>
          <a:p>
            <a:pPr marL="342900" indent="-342900">
              <a:buAutoNum type="arabicPeriod"/>
            </a:pPr>
            <a:r>
              <a:rPr lang="en-US" altLang="zh-CN" dirty="0">
                <a:latin typeface="Times New Roman" panose="02020603050405020304" pitchFamily="18" charset="0"/>
                <a:cs typeface="Times New Roman" panose="02020603050405020304" pitchFamily="18" charset="0"/>
              </a:rPr>
              <a:t>Time series data has rich information in </a:t>
            </a:r>
            <a:r>
              <a:rPr lang="en-US" altLang="zh-CN" b="1" dirty="0">
                <a:latin typeface="Times New Roman" panose="02020603050405020304" pitchFamily="18" charset="0"/>
                <a:cs typeface="Times New Roman" panose="02020603050405020304" pitchFamily="18" charset="0"/>
              </a:rPr>
              <a:t>frequency domain</a:t>
            </a:r>
          </a:p>
        </p:txBody>
      </p:sp>
      <p:sp>
        <p:nvSpPr>
          <p:cNvPr id="12" name="文本框 11">
            <a:extLst>
              <a:ext uri="{FF2B5EF4-FFF2-40B4-BE49-F238E27FC236}">
                <a16:creationId xmlns:a16="http://schemas.microsoft.com/office/drawing/2014/main" id="{89F9B675-4E20-492F-B489-460C03DF6D0C}"/>
              </a:ext>
            </a:extLst>
          </p:cNvPr>
          <p:cNvSpPr txBox="1"/>
          <p:nvPr/>
        </p:nvSpPr>
        <p:spPr>
          <a:xfrm>
            <a:off x="719684" y="4926496"/>
            <a:ext cx="7848872" cy="615553"/>
          </a:xfrm>
          <a:prstGeom prst="rect">
            <a:avLst/>
          </a:prstGeom>
          <a:noFill/>
        </p:spPr>
        <p:txBody>
          <a:bodyPr wrap="square" rtlCol="0">
            <a:spAutoFit/>
          </a:bodyPr>
          <a:lstStyle/>
          <a:p>
            <a:r>
              <a:rPr lang="en-US" altLang="zh-CN" b="1" i="1" u="sng" dirty="0">
                <a:latin typeface="Times New Roman" panose="02020603050405020304" pitchFamily="18" charset="0"/>
                <a:cs typeface="Times New Roman" panose="02020603050405020304" pitchFamily="18" charset="0"/>
              </a:rPr>
              <a:t>Method:</a:t>
            </a:r>
          </a:p>
          <a:p>
            <a:endParaRPr lang="en-US" altLang="zh-CN" b="1" i="1" u="sng"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8C8787BF-3D68-4284-A5F4-6D3266619FD8}"/>
              </a:ext>
            </a:extLst>
          </p:cNvPr>
          <p:cNvSpPr txBox="1"/>
          <p:nvPr/>
        </p:nvSpPr>
        <p:spPr>
          <a:xfrm>
            <a:off x="1223740" y="5262175"/>
            <a:ext cx="9145016" cy="615553"/>
          </a:xfrm>
          <a:prstGeom prst="rect">
            <a:avLst/>
          </a:prstGeom>
          <a:noFill/>
        </p:spPr>
        <p:txBody>
          <a:bodyPr wrap="square" rtlCol="0">
            <a:spAutoFit/>
          </a:bodyPr>
          <a:lstStyle/>
          <a:p>
            <a:pPr marL="342900" indent="-342900">
              <a:buAutoNum type="arabicPeriod"/>
            </a:pPr>
            <a:r>
              <a:rPr lang="en-US" altLang="zh-CN" dirty="0">
                <a:latin typeface="Times New Roman" panose="02020603050405020304" pitchFamily="18" charset="0"/>
                <a:cs typeface="Times New Roman" panose="02020603050405020304" pitchFamily="18" charset="0"/>
              </a:rPr>
              <a:t>Project the data to multiple </a:t>
            </a:r>
            <a:r>
              <a:rPr lang="en-US" altLang="zh-CN" b="1" dirty="0">
                <a:latin typeface="Times New Roman" panose="02020603050405020304" pitchFamily="18" charset="0"/>
                <a:cs typeface="Times New Roman" panose="02020603050405020304" pitchFamily="18" charset="0"/>
              </a:rPr>
              <a:t>Frequency-enhanced</a:t>
            </a:r>
            <a:r>
              <a:rPr lang="en-US" altLang="zh-CN" dirty="0">
                <a:latin typeface="Times New Roman" panose="02020603050405020304" pitchFamily="18" charset="0"/>
                <a:cs typeface="Times New Roman" panose="02020603050405020304" pitchFamily="18" charset="0"/>
              </a:rPr>
              <a:t> feature space.</a:t>
            </a:r>
          </a:p>
          <a:p>
            <a:pPr marL="342900" indent="-342900">
              <a:buAutoNum type="arabicPeriod"/>
            </a:pPr>
            <a:r>
              <a:rPr lang="en-US" altLang="zh-CN" dirty="0">
                <a:latin typeface="Times New Roman" panose="02020603050405020304" pitchFamily="18" charset="0"/>
                <a:cs typeface="Times New Roman" panose="02020603050405020304" pitchFamily="18" charset="0"/>
              </a:rPr>
              <a:t>Matching the training dynamics (gradient, distribution) </a:t>
            </a:r>
            <a:r>
              <a:rPr lang="en-US" altLang="zh-CN" b="1" dirty="0">
                <a:latin typeface="Times New Roman" panose="02020603050405020304" pitchFamily="18" charset="0"/>
                <a:cs typeface="Times New Roman" panose="02020603050405020304" pitchFamily="18" charset="0"/>
              </a:rPr>
              <a:t>in both time and frequency domain.</a:t>
            </a:r>
          </a:p>
        </p:txBody>
      </p:sp>
      <p:pic>
        <p:nvPicPr>
          <p:cNvPr id="14" name="图片 13">
            <a:extLst>
              <a:ext uri="{FF2B5EF4-FFF2-40B4-BE49-F238E27FC236}">
                <a16:creationId xmlns:a16="http://schemas.microsoft.com/office/drawing/2014/main" id="{E575B20A-4888-4C31-BF5F-2D2C1E4D10C7}"/>
              </a:ext>
            </a:extLst>
          </p:cNvPr>
          <p:cNvPicPr>
            <a:picLocks noChangeAspect="1"/>
          </p:cNvPicPr>
          <p:nvPr/>
        </p:nvPicPr>
        <p:blipFill>
          <a:blip r:embed="rId3"/>
          <a:stretch>
            <a:fillRect/>
          </a:stretch>
        </p:blipFill>
        <p:spPr>
          <a:xfrm>
            <a:off x="2019053" y="2560562"/>
            <a:ext cx="7495852" cy="2242196"/>
          </a:xfrm>
          <a:prstGeom prst="rect">
            <a:avLst/>
          </a:prstGeom>
        </p:spPr>
      </p:pic>
    </p:spTree>
    <p:extLst>
      <p:ext uri="{BB962C8B-B14F-4D97-AF65-F5344CB8AC3E}">
        <p14:creationId xmlns:p14="http://schemas.microsoft.com/office/powerpoint/2010/main" val="1999661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2E314DB-B90F-4636-B059-0BD83B802EA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34</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0CAD0110-A185-4C5E-94B0-9E8623A94CDF}"/>
              </a:ext>
            </a:extLst>
          </p:cNvPr>
          <p:cNvSpPr>
            <a:spLocks noGrp="1"/>
          </p:cNvSpPr>
          <p:nvPr>
            <p:ph type="body" sz="quarter" idx="11"/>
          </p:nvPr>
        </p:nvSpPr>
        <p:spPr/>
        <p:txBody>
          <a:bodyPr/>
          <a:lstStyle/>
          <a:p>
            <a:r>
              <a:rPr lang="en-US" altLang="zh-CN" dirty="0"/>
              <a:t>Time Series</a:t>
            </a:r>
            <a:endParaRPr lang="zh-CN" altLang="en-US" dirty="0"/>
          </a:p>
        </p:txBody>
      </p:sp>
      <p:sp>
        <p:nvSpPr>
          <p:cNvPr id="4" name="文本占位符 3">
            <a:extLst>
              <a:ext uri="{FF2B5EF4-FFF2-40B4-BE49-F238E27FC236}">
                <a16:creationId xmlns:a16="http://schemas.microsoft.com/office/drawing/2014/main" id="{5B43ADBE-53E3-47DD-83FE-27C002439D09}"/>
              </a:ext>
            </a:extLst>
          </p:cNvPr>
          <p:cNvSpPr>
            <a:spLocks noGrp="1"/>
          </p:cNvSpPr>
          <p:nvPr>
            <p:ph type="body" sz="quarter" idx="14"/>
          </p:nvPr>
        </p:nvSpPr>
        <p:spPr>
          <a:xfrm>
            <a:off x="301483" y="724472"/>
            <a:ext cx="10930993" cy="2371600"/>
          </a:xfrm>
        </p:spPr>
        <p:txBody>
          <a:bodyPr/>
          <a:lstStyle/>
          <a:p>
            <a:r>
              <a:rPr lang="en-US" altLang="zh-CN" b="1" u="sng" dirty="0"/>
              <a:t>Time Series Data Distillation</a:t>
            </a:r>
          </a:p>
        </p:txBody>
      </p:sp>
      <p:sp>
        <p:nvSpPr>
          <p:cNvPr id="5" name="文本框 4">
            <a:extLst>
              <a:ext uri="{FF2B5EF4-FFF2-40B4-BE49-F238E27FC236}">
                <a16:creationId xmlns:a16="http://schemas.microsoft.com/office/drawing/2014/main" id="{CFB4F9BD-BC46-48A0-AE40-D17C840E2E22}"/>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endParaRPr lang="zh-CN" altLang="en-US" sz="1000" dirty="0">
              <a:solidFill>
                <a:schemeClr val="bg1">
                  <a:lumMod val="50000"/>
                </a:schemeClr>
              </a:solidFill>
            </a:endParaRPr>
          </a:p>
        </p:txBody>
      </p:sp>
      <p:sp>
        <p:nvSpPr>
          <p:cNvPr id="40" name="文本框 39">
            <a:extLst>
              <a:ext uri="{FF2B5EF4-FFF2-40B4-BE49-F238E27FC236}">
                <a16:creationId xmlns:a16="http://schemas.microsoft.com/office/drawing/2014/main" id="{E137FDD6-2A79-4C2E-AB8B-BFCEBEE908CA}"/>
              </a:ext>
            </a:extLst>
          </p:cNvPr>
          <p:cNvSpPr txBox="1"/>
          <p:nvPr/>
        </p:nvSpPr>
        <p:spPr>
          <a:xfrm>
            <a:off x="719684" y="1159407"/>
            <a:ext cx="4392488"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Input: Real time series data </a:t>
            </a:r>
            <a:r>
              <a:rPr lang="en-US" altLang="zh-CN" b="1" i="1" dirty="0">
                <a:latin typeface="Times New Roman" panose="02020603050405020304" pitchFamily="18" charset="0"/>
                <a:cs typeface="Times New Roman" panose="02020603050405020304" pitchFamily="18" charset="0"/>
              </a:rPr>
              <a:t>X</a:t>
            </a:r>
          </a:p>
          <a:p>
            <a:r>
              <a:rPr lang="en-US" altLang="zh-CN" dirty="0">
                <a:latin typeface="Times New Roman" panose="02020603050405020304" pitchFamily="18" charset="0"/>
                <a:cs typeface="Times New Roman" panose="02020603050405020304" pitchFamily="18" charset="0"/>
              </a:rPr>
              <a:t>Output: Synthetic time series data </a:t>
            </a:r>
            <a:r>
              <a:rPr lang="en-US" altLang="zh-CN" b="1" i="1" dirty="0">
                <a:latin typeface="Times New Roman" panose="02020603050405020304" pitchFamily="18" charset="0"/>
                <a:cs typeface="Times New Roman" panose="02020603050405020304" pitchFamily="18" charset="0"/>
              </a:rPr>
              <a:t>S</a:t>
            </a:r>
          </a:p>
        </p:txBody>
      </p:sp>
      <p:sp>
        <p:nvSpPr>
          <p:cNvPr id="12" name="文本框 11">
            <a:extLst>
              <a:ext uri="{FF2B5EF4-FFF2-40B4-BE49-F238E27FC236}">
                <a16:creationId xmlns:a16="http://schemas.microsoft.com/office/drawing/2014/main" id="{89F9B675-4E20-492F-B489-460C03DF6D0C}"/>
              </a:ext>
            </a:extLst>
          </p:cNvPr>
          <p:cNvSpPr txBox="1"/>
          <p:nvPr/>
        </p:nvSpPr>
        <p:spPr>
          <a:xfrm>
            <a:off x="719684" y="5109392"/>
            <a:ext cx="7848872" cy="615553"/>
          </a:xfrm>
          <a:prstGeom prst="rect">
            <a:avLst/>
          </a:prstGeom>
          <a:noFill/>
        </p:spPr>
        <p:txBody>
          <a:bodyPr wrap="square" rtlCol="0">
            <a:spAutoFit/>
          </a:bodyPr>
          <a:lstStyle/>
          <a:p>
            <a:r>
              <a:rPr lang="en-US" altLang="zh-CN" b="1" i="1" u="sng" dirty="0">
                <a:latin typeface="Times New Roman" panose="02020603050405020304" pitchFamily="18" charset="0"/>
                <a:cs typeface="Times New Roman" panose="02020603050405020304" pitchFamily="18" charset="0"/>
              </a:rPr>
              <a:t>Method:</a:t>
            </a:r>
          </a:p>
          <a:p>
            <a:endParaRPr lang="en-US" altLang="zh-CN" b="1" i="1" u="sng"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8C8787BF-3D68-4284-A5F4-6D3266619FD8}"/>
              </a:ext>
            </a:extLst>
          </p:cNvPr>
          <p:cNvSpPr txBox="1"/>
          <p:nvPr/>
        </p:nvSpPr>
        <p:spPr>
          <a:xfrm>
            <a:off x="1223740" y="5445071"/>
            <a:ext cx="9145016" cy="615553"/>
          </a:xfrm>
          <a:prstGeom prst="rect">
            <a:avLst/>
          </a:prstGeom>
          <a:noFill/>
        </p:spPr>
        <p:txBody>
          <a:bodyPr wrap="square" rtlCol="0">
            <a:spAutoFit/>
          </a:bodyPr>
          <a:lstStyle/>
          <a:p>
            <a:pPr marL="342900" indent="-342900">
              <a:buAutoNum type="arabicPeriod"/>
            </a:pPr>
            <a:r>
              <a:rPr lang="en-US" altLang="zh-CN" dirty="0">
                <a:latin typeface="Times New Roman" panose="02020603050405020304" pitchFamily="18" charset="0"/>
                <a:cs typeface="Times New Roman" panose="02020603050405020304" pitchFamily="18" charset="0"/>
              </a:rPr>
              <a:t>Project the data to multiple </a:t>
            </a:r>
            <a:r>
              <a:rPr lang="en-US" altLang="zh-CN" b="1" dirty="0">
                <a:latin typeface="Times New Roman" panose="02020603050405020304" pitchFamily="18" charset="0"/>
                <a:cs typeface="Times New Roman" panose="02020603050405020304" pitchFamily="18" charset="0"/>
              </a:rPr>
              <a:t>Frequency-enhanced</a:t>
            </a:r>
            <a:r>
              <a:rPr lang="en-US" altLang="zh-CN" dirty="0">
                <a:latin typeface="Times New Roman" panose="02020603050405020304" pitchFamily="18" charset="0"/>
                <a:cs typeface="Times New Roman" panose="02020603050405020304" pitchFamily="18" charset="0"/>
              </a:rPr>
              <a:t> feature space.</a:t>
            </a:r>
          </a:p>
          <a:p>
            <a:pPr marL="342900" indent="-342900">
              <a:buAutoNum type="arabicPeriod"/>
            </a:pPr>
            <a:r>
              <a:rPr lang="en-US" altLang="zh-CN" dirty="0">
                <a:latin typeface="Times New Roman" panose="02020603050405020304" pitchFamily="18" charset="0"/>
                <a:cs typeface="Times New Roman" panose="02020603050405020304" pitchFamily="18" charset="0"/>
              </a:rPr>
              <a:t>Matching the training dynamics (gradient, distribution) </a:t>
            </a:r>
            <a:r>
              <a:rPr lang="en-US" altLang="zh-CN" b="1" dirty="0">
                <a:latin typeface="Times New Roman" panose="02020603050405020304" pitchFamily="18" charset="0"/>
                <a:cs typeface="Times New Roman" panose="02020603050405020304" pitchFamily="18" charset="0"/>
              </a:rPr>
              <a:t>in both time and frequency domain.</a:t>
            </a:r>
          </a:p>
        </p:txBody>
      </p:sp>
      <p:pic>
        <p:nvPicPr>
          <p:cNvPr id="11" name="图片 10">
            <a:extLst>
              <a:ext uri="{FF2B5EF4-FFF2-40B4-BE49-F238E27FC236}">
                <a16:creationId xmlns:a16="http://schemas.microsoft.com/office/drawing/2014/main" id="{9B80B4FE-83FB-43FC-84DD-E634454F7A31}"/>
              </a:ext>
            </a:extLst>
          </p:cNvPr>
          <p:cNvPicPr>
            <a:picLocks noChangeAspect="1"/>
          </p:cNvPicPr>
          <p:nvPr/>
        </p:nvPicPr>
        <p:blipFill>
          <a:blip r:embed="rId3"/>
          <a:stretch>
            <a:fillRect/>
          </a:stretch>
        </p:blipFill>
        <p:spPr>
          <a:xfrm>
            <a:off x="1871812" y="1886764"/>
            <a:ext cx="8207757" cy="3417459"/>
          </a:xfrm>
          <a:prstGeom prst="rect">
            <a:avLst/>
          </a:prstGeom>
        </p:spPr>
      </p:pic>
    </p:spTree>
    <p:extLst>
      <p:ext uri="{BB962C8B-B14F-4D97-AF65-F5344CB8AC3E}">
        <p14:creationId xmlns:p14="http://schemas.microsoft.com/office/powerpoint/2010/main" val="1381867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a:extLst>
              <a:ext uri="{FF2B5EF4-FFF2-40B4-BE49-F238E27FC236}">
                <a16:creationId xmlns:a16="http://schemas.microsoft.com/office/drawing/2014/main" id="{4BABD096-A044-4E29-AF2C-0916ED58D710}"/>
              </a:ext>
            </a:extLst>
          </p:cNvPr>
          <p:cNvSpPr>
            <a:spLocks noGrp="1"/>
          </p:cNvSpPr>
          <p:nvPr>
            <p:ph type="pic" sz="quarter" idx="10"/>
          </p:nvPr>
        </p:nvSpPr>
        <p:spPr/>
      </p:sp>
      <p:sp>
        <p:nvSpPr>
          <p:cNvPr id="3" name="标题 2">
            <a:extLst>
              <a:ext uri="{FF2B5EF4-FFF2-40B4-BE49-F238E27FC236}">
                <a16:creationId xmlns:a16="http://schemas.microsoft.com/office/drawing/2014/main" id="{57E5AE1B-73E2-443F-B751-37109217BE39}"/>
              </a:ext>
            </a:extLst>
          </p:cNvPr>
          <p:cNvSpPr>
            <a:spLocks noGrp="1"/>
          </p:cNvSpPr>
          <p:nvPr>
            <p:ph type="title"/>
          </p:nvPr>
        </p:nvSpPr>
        <p:spPr/>
        <p:txBody>
          <a:bodyPr/>
          <a:lstStyle/>
          <a:p>
            <a:r>
              <a:rPr lang="en-US" altLang="zh-CN" sz="2800" dirty="0"/>
              <a:t>Our Work </a:t>
            </a:r>
            <a:br>
              <a:rPr lang="en-US" altLang="zh-CN" sz="2800" dirty="0"/>
            </a:br>
            <a:r>
              <a:rPr lang="en-US" altLang="zh-CN" sz="2800" dirty="0"/>
              <a:t>(Dataset Distillation)</a:t>
            </a:r>
            <a:endParaRPr lang="zh-CN" altLang="en-US" sz="2800" dirty="0"/>
          </a:p>
        </p:txBody>
      </p:sp>
      <p:sp>
        <p:nvSpPr>
          <p:cNvPr id="4" name="文本占位符 3">
            <a:extLst>
              <a:ext uri="{FF2B5EF4-FFF2-40B4-BE49-F238E27FC236}">
                <a16:creationId xmlns:a16="http://schemas.microsoft.com/office/drawing/2014/main" id="{C415F831-A120-408D-BDE3-F5A2CCE002DA}"/>
              </a:ext>
            </a:extLst>
          </p:cNvPr>
          <p:cNvSpPr>
            <a:spLocks noGrp="1"/>
          </p:cNvSpPr>
          <p:nvPr>
            <p:ph type="body" sz="quarter" idx="11"/>
          </p:nvPr>
        </p:nvSpPr>
        <p:spPr/>
        <p:txBody>
          <a:bodyPr/>
          <a:lstStyle/>
          <a:p>
            <a:endParaRPr lang="zh-CN" altLang="en-US"/>
          </a:p>
        </p:txBody>
      </p:sp>
    </p:spTree>
    <p:extLst>
      <p:ext uri="{BB962C8B-B14F-4D97-AF65-F5344CB8AC3E}">
        <p14:creationId xmlns:p14="http://schemas.microsoft.com/office/powerpoint/2010/main" val="995920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DBC51B7-6968-47D9-B01D-4751728426BF}"/>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36</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8E34E403-1FFC-49D9-9443-6828AF34D64E}"/>
              </a:ext>
            </a:extLst>
          </p:cNvPr>
          <p:cNvSpPr>
            <a:spLocks noGrp="1"/>
          </p:cNvSpPr>
          <p:nvPr>
            <p:ph type="body" sz="quarter" idx="11"/>
          </p:nvPr>
        </p:nvSpPr>
        <p:spPr>
          <a:xfrm>
            <a:off x="1016122" y="41252"/>
            <a:ext cx="10000705" cy="565516"/>
          </a:xfrm>
        </p:spPr>
        <p:txBody>
          <a:bodyPr/>
          <a:lstStyle/>
          <a:p>
            <a:r>
              <a:rPr lang="en-US" altLang="zh-CN" dirty="0"/>
              <a:t>Time Series Classification</a:t>
            </a:r>
            <a:endParaRPr lang="zh-CN" altLang="en-US" dirty="0"/>
          </a:p>
        </p:txBody>
      </p:sp>
      <p:sp>
        <p:nvSpPr>
          <p:cNvPr id="4" name="文本占位符 3">
            <a:extLst>
              <a:ext uri="{FF2B5EF4-FFF2-40B4-BE49-F238E27FC236}">
                <a16:creationId xmlns:a16="http://schemas.microsoft.com/office/drawing/2014/main" id="{4088D8D7-4125-4CB9-8141-0A8F7709068D}"/>
              </a:ext>
            </a:extLst>
          </p:cNvPr>
          <p:cNvSpPr>
            <a:spLocks noGrp="1"/>
          </p:cNvSpPr>
          <p:nvPr>
            <p:ph type="body" sz="quarter" idx="14"/>
          </p:nvPr>
        </p:nvSpPr>
        <p:spPr/>
        <p:txBody>
          <a:bodyPr/>
          <a:lstStyle/>
          <a:p>
            <a:r>
              <a:rPr lang="en-US" altLang="zh-CN" b="1" u="sng" dirty="0">
                <a:latin typeface="Times New Roman" panose="02020603050405020304" pitchFamily="18" charset="0"/>
              </a:rPr>
              <a:t>What is Time Series Classification?</a:t>
            </a:r>
          </a:p>
          <a:p>
            <a:endParaRPr lang="zh-CN" altLang="en-US" dirty="0"/>
          </a:p>
        </p:txBody>
      </p:sp>
      <p:pic>
        <p:nvPicPr>
          <p:cNvPr id="6" name="图片 5">
            <a:extLst>
              <a:ext uri="{FF2B5EF4-FFF2-40B4-BE49-F238E27FC236}">
                <a16:creationId xmlns:a16="http://schemas.microsoft.com/office/drawing/2014/main" id="{32C1E57A-3E58-44C5-A001-4CB51CC224ED}"/>
              </a:ext>
            </a:extLst>
          </p:cNvPr>
          <p:cNvPicPr>
            <a:picLocks noChangeAspect="1"/>
          </p:cNvPicPr>
          <p:nvPr/>
        </p:nvPicPr>
        <p:blipFill>
          <a:blip r:embed="rId2"/>
          <a:stretch>
            <a:fillRect/>
          </a:stretch>
        </p:blipFill>
        <p:spPr>
          <a:xfrm>
            <a:off x="1152647" y="2303983"/>
            <a:ext cx="9072612" cy="2869713"/>
          </a:xfrm>
          <a:prstGeom prst="rect">
            <a:avLst/>
          </a:prstGeom>
        </p:spPr>
      </p:pic>
      <p:sp>
        <p:nvSpPr>
          <p:cNvPr id="7" name="文本框 6">
            <a:extLst>
              <a:ext uri="{FF2B5EF4-FFF2-40B4-BE49-F238E27FC236}">
                <a16:creationId xmlns:a16="http://schemas.microsoft.com/office/drawing/2014/main" id="{EDD994A1-8B39-46AE-B4EC-7E6EDD95829B}"/>
              </a:ext>
            </a:extLst>
          </p:cNvPr>
          <p:cNvSpPr txBox="1"/>
          <p:nvPr/>
        </p:nvSpPr>
        <p:spPr>
          <a:xfrm>
            <a:off x="311331" y="6123870"/>
            <a:ext cx="10930993" cy="246221"/>
          </a:xfrm>
          <a:prstGeom prst="rect">
            <a:avLst/>
          </a:prstGeom>
          <a:noFill/>
        </p:spPr>
        <p:txBody>
          <a:bodyPr wrap="square">
            <a:spAutoFit/>
          </a:bodyPr>
          <a:lstStyle/>
          <a:p>
            <a:r>
              <a:rPr lang="en-US" altLang="zh-CN" sz="1000" dirty="0">
                <a:solidFill>
                  <a:schemeClr val="bg1">
                    <a:lumMod val="50000"/>
                  </a:schemeClr>
                </a:solidFill>
              </a:rPr>
              <a:t>Ismail Fawaz, H., Forestier, G., Weber, J., </a:t>
            </a:r>
            <a:r>
              <a:rPr lang="en-US" altLang="zh-CN" sz="1000" dirty="0" err="1">
                <a:solidFill>
                  <a:schemeClr val="bg1">
                    <a:lumMod val="50000"/>
                  </a:schemeClr>
                </a:solidFill>
              </a:rPr>
              <a:t>Idoumghar</a:t>
            </a:r>
            <a:r>
              <a:rPr lang="en-US" altLang="zh-CN" sz="1000" dirty="0">
                <a:solidFill>
                  <a:schemeClr val="bg1">
                    <a:lumMod val="50000"/>
                  </a:schemeClr>
                </a:solidFill>
              </a:rPr>
              <a:t>, L., &amp; Muller, P. A. (2019). Deep learning for time series classification: a review. Data mining and knowledge discovery, 33(4), 917-963.</a:t>
            </a:r>
          </a:p>
        </p:txBody>
      </p:sp>
    </p:spTree>
    <p:extLst>
      <p:ext uri="{BB962C8B-B14F-4D97-AF65-F5344CB8AC3E}">
        <p14:creationId xmlns:p14="http://schemas.microsoft.com/office/powerpoint/2010/main" val="2471804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F58D099-BA98-4C0D-9871-99E748CD4E77}"/>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37</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426B13E0-8B19-4D2A-B3BC-D072758EDDEF}"/>
              </a:ext>
            </a:extLst>
          </p:cNvPr>
          <p:cNvSpPr>
            <a:spLocks noGrp="1"/>
          </p:cNvSpPr>
          <p:nvPr>
            <p:ph type="body" sz="quarter" idx="11"/>
          </p:nvPr>
        </p:nvSpPr>
        <p:spPr>
          <a:xfrm>
            <a:off x="1016122" y="41252"/>
            <a:ext cx="8560545" cy="565516"/>
          </a:xfrm>
        </p:spPr>
        <p:txBody>
          <a:bodyPr/>
          <a:lstStyle/>
          <a:p>
            <a:r>
              <a:rPr lang="en-US" altLang="zh-CN" dirty="0"/>
              <a:t>For Time Series Classification – KDD 2024</a:t>
            </a:r>
            <a:endParaRPr lang="zh-CN" altLang="en-US" dirty="0"/>
          </a:p>
        </p:txBody>
      </p:sp>
      <p:sp>
        <p:nvSpPr>
          <p:cNvPr id="4" name="文本占位符 3">
            <a:extLst>
              <a:ext uri="{FF2B5EF4-FFF2-40B4-BE49-F238E27FC236}">
                <a16:creationId xmlns:a16="http://schemas.microsoft.com/office/drawing/2014/main" id="{C8AE595B-9C8D-4761-94B1-00F04DF59EA0}"/>
              </a:ext>
            </a:extLst>
          </p:cNvPr>
          <p:cNvSpPr>
            <a:spLocks noGrp="1"/>
          </p:cNvSpPr>
          <p:nvPr>
            <p:ph type="body" sz="quarter" idx="14"/>
          </p:nvPr>
        </p:nvSpPr>
        <p:spPr/>
        <p:txBody>
          <a:bodyPr/>
          <a:lstStyle/>
          <a:p>
            <a:r>
              <a:rPr lang="en-US" altLang="zh-CN" b="1" u="sng" dirty="0">
                <a:latin typeface="Times New Roman" panose="02020603050405020304" pitchFamily="18" charset="0"/>
              </a:rPr>
              <a:t>Why not previous methods?</a:t>
            </a:r>
          </a:p>
          <a:p>
            <a:pPr lvl="1"/>
            <a:r>
              <a:rPr lang="en-US" altLang="zh-CN" dirty="0">
                <a:latin typeface="Times New Roman" panose="02020603050405020304" pitchFamily="18" charset="0"/>
                <a:cs typeface="Times New Roman" panose="02020603050405020304" pitchFamily="18" charset="0"/>
              </a:rPr>
              <a:t>Previous methods focus on </a:t>
            </a:r>
            <a:r>
              <a:rPr lang="en-US" altLang="zh-CN" dirty="0">
                <a:solidFill>
                  <a:schemeClr val="accent3">
                    <a:lumMod val="60000"/>
                    <a:lumOff val="40000"/>
                  </a:schemeClr>
                </a:solidFill>
                <a:latin typeface="Times New Roman" panose="02020603050405020304" pitchFamily="18" charset="0"/>
                <a:cs typeface="Times New Roman" panose="02020603050405020304" pitchFamily="18" charset="0"/>
              </a:rPr>
              <a:t>images and graphs.</a:t>
            </a:r>
          </a:p>
          <a:p>
            <a:pPr lvl="1"/>
            <a:r>
              <a:rPr lang="en-US" altLang="zh-CN" dirty="0">
                <a:latin typeface="Times New Roman" panose="02020603050405020304" pitchFamily="18" charset="0"/>
              </a:rPr>
              <a:t>The rich information in </a:t>
            </a:r>
            <a:r>
              <a:rPr lang="en-US" altLang="zh-CN" dirty="0">
                <a:solidFill>
                  <a:schemeClr val="accent5">
                    <a:lumMod val="75000"/>
                  </a:schemeClr>
                </a:solidFill>
                <a:latin typeface="Times New Roman" panose="02020603050405020304" pitchFamily="18" charset="0"/>
              </a:rPr>
              <a:t>frequency domain </a:t>
            </a:r>
            <a:r>
              <a:rPr lang="en-US" altLang="zh-CN" dirty="0">
                <a:latin typeface="Times New Roman" panose="02020603050405020304" pitchFamily="18" charset="0"/>
              </a:rPr>
              <a:t>is not utilized</a:t>
            </a:r>
          </a:p>
          <a:p>
            <a:r>
              <a:rPr lang="en-US" altLang="zh-CN" b="1" u="sng" dirty="0">
                <a:latin typeface="Times New Roman" panose="02020603050405020304" pitchFamily="18" charset="0"/>
              </a:rPr>
              <a:t>How to utilize the frequency domain information?</a:t>
            </a:r>
          </a:p>
          <a:p>
            <a:pPr lvl="1"/>
            <a:r>
              <a:rPr lang="en-US" altLang="zh-CN" dirty="0">
                <a:latin typeface="Times New Roman" panose="02020603050405020304" pitchFamily="18" charset="0"/>
              </a:rPr>
              <a:t>We project the dataset into </a:t>
            </a:r>
            <a:r>
              <a:rPr lang="en-US" altLang="zh-CN" dirty="0">
                <a:solidFill>
                  <a:schemeClr val="accent5">
                    <a:lumMod val="75000"/>
                  </a:schemeClr>
                </a:solidFill>
                <a:latin typeface="Times New Roman" panose="02020603050405020304" pitchFamily="18" charset="0"/>
              </a:rPr>
              <a:t>multiple frequency-enhanced space</a:t>
            </a:r>
          </a:p>
          <a:p>
            <a:pPr lvl="1"/>
            <a:r>
              <a:rPr lang="en-US" altLang="zh-CN" dirty="0">
                <a:latin typeface="Times New Roman" panose="02020603050405020304" pitchFamily="18" charset="0"/>
              </a:rPr>
              <a:t>We match the training dynamics in both </a:t>
            </a:r>
            <a:r>
              <a:rPr lang="en-US" altLang="zh-CN" dirty="0">
                <a:solidFill>
                  <a:schemeClr val="accent5">
                    <a:lumMod val="75000"/>
                  </a:schemeClr>
                </a:solidFill>
                <a:latin typeface="Times New Roman" panose="02020603050405020304" pitchFamily="18" charset="0"/>
              </a:rPr>
              <a:t>time domain and frequency domain.</a:t>
            </a:r>
          </a:p>
          <a:p>
            <a:pPr lvl="1"/>
            <a:endParaRPr lang="en-US" altLang="zh-CN" dirty="0">
              <a:latin typeface="Times New Roman" panose="02020603050405020304" pitchFamily="18" charset="0"/>
            </a:endParaRPr>
          </a:p>
          <a:p>
            <a:endParaRPr lang="zh-CN" altLang="en-US" dirty="0"/>
          </a:p>
        </p:txBody>
      </p:sp>
      <p:pic>
        <p:nvPicPr>
          <p:cNvPr id="5" name="图片 4">
            <a:extLst>
              <a:ext uri="{FF2B5EF4-FFF2-40B4-BE49-F238E27FC236}">
                <a16:creationId xmlns:a16="http://schemas.microsoft.com/office/drawing/2014/main" id="{34D1572F-9CD8-452A-A592-CEF4AE38585B}"/>
              </a:ext>
            </a:extLst>
          </p:cNvPr>
          <p:cNvPicPr>
            <a:picLocks noChangeAspect="1"/>
          </p:cNvPicPr>
          <p:nvPr/>
        </p:nvPicPr>
        <p:blipFill>
          <a:blip r:embed="rId3"/>
          <a:stretch>
            <a:fillRect/>
          </a:stretch>
        </p:blipFill>
        <p:spPr>
          <a:xfrm>
            <a:off x="838200" y="2603727"/>
            <a:ext cx="10515600" cy="3840130"/>
          </a:xfrm>
          <a:prstGeom prst="rect">
            <a:avLst/>
          </a:prstGeom>
        </p:spPr>
      </p:pic>
      <p:sp>
        <p:nvSpPr>
          <p:cNvPr id="6" name="文本框 5">
            <a:extLst>
              <a:ext uri="{FF2B5EF4-FFF2-40B4-BE49-F238E27FC236}">
                <a16:creationId xmlns:a16="http://schemas.microsoft.com/office/drawing/2014/main" id="{120595DF-0F11-4AE1-AB56-9F24A40454F4}"/>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p>
        </p:txBody>
      </p:sp>
    </p:spTree>
    <p:extLst>
      <p:ext uri="{BB962C8B-B14F-4D97-AF65-F5344CB8AC3E}">
        <p14:creationId xmlns:p14="http://schemas.microsoft.com/office/powerpoint/2010/main" val="38624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C56571-B0EB-4FDE-A92C-B257F367F23C}"/>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38</a:t>
            </a:fld>
            <a:endParaRPr lang="zh-CN" altLang="en-US" dirty="0">
              <a:solidFill>
                <a:srgbClr val="000000">
                  <a:tint val="75000"/>
                </a:srgbClr>
              </a:solidFill>
            </a:endParaRPr>
          </a:p>
        </p:txBody>
      </p:sp>
      <p:sp>
        <p:nvSpPr>
          <p:cNvPr id="4" name="文本占位符 3">
            <a:extLst>
              <a:ext uri="{FF2B5EF4-FFF2-40B4-BE49-F238E27FC236}">
                <a16:creationId xmlns:a16="http://schemas.microsoft.com/office/drawing/2014/main" id="{E63EB756-5939-4D17-806A-61FB537A5D76}"/>
              </a:ext>
            </a:extLst>
          </p:cNvPr>
          <p:cNvSpPr>
            <a:spLocks noGrp="1"/>
          </p:cNvSpPr>
          <p:nvPr>
            <p:ph type="body" sz="quarter" idx="14"/>
          </p:nvPr>
        </p:nvSpPr>
        <p:spPr/>
        <p:txBody>
          <a:bodyPr/>
          <a:lstStyle/>
          <a:p>
            <a:r>
              <a:rPr lang="en-US" altLang="zh-CN" sz="2000" b="1" u="sng" dirty="0">
                <a:latin typeface="Times New Roman" panose="02020603050405020304" pitchFamily="18" charset="0"/>
              </a:rPr>
              <a:t>Dataset Condensation for Time Series Classification via Dual Domain Matching (</a:t>
            </a:r>
            <a:r>
              <a:rPr lang="en-US" altLang="zh-CN" sz="2000" b="1" u="sng" dirty="0" err="1">
                <a:latin typeface="Times New Roman" panose="02020603050405020304" pitchFamily="18" charset="0"/>
              </a:rPr>
              <a:t>CondTSF</a:t>
            </a:r>
            <a:r>
              <a:rPr lang="en-US" altLang="zh-CN" sz="2000" b="1" u="sng" dirty="0">
                <a:latin typeface="Times New Roman" panose="02020603050405020304" pitchFamily="18" charset="0"/>
              </a:rPr>
              <a:t>)</a:t>
            </a:r>
          </a:p>
          <a:p>
            <a:pPr lvl="1"/>
            <a:r>
              <a:rPr lang="en-US" altLang="zh-CN" sz="1800" dirty="0">
                <a:latin typeface="Times New Roman" panose="02020603050405020304" pitchFamily="18" charset="0"/>
              </a:rPr>
              <a:t>Multi-view </a:t>
            </a:r>
            <a:r>
              <a:rPr lang="en-US" altLang="zh-CN" sz="1800" dirty="0">
                <a:solidFill>
                  <a:schemeClr val="accent1">
                    <a:lumMod val="75000"/>
                  </a:schemeClr>
                </a:solidFill>
                <a:latin typeface="Times New Roman" panose="02020603050405020304" pitchFamily="18" charset="0"/>
              </a:rPr>
              <a:t>Data Augmentation</a:t>
            </a:r>
          </a:p>
          <a:p>
            <a:pPr lvl="1"/>
            <a:r>
              <a:rPr lang="en-US" altLang="zh-CN" sz="1800" dirty="0">
                <a:latin typeface="Times New Roman" panose="02020603050405020304" pitchFamily="18" charset="0"/>
              </a:rPr>
              <a:t>Dual Domain </a:t>
            </a:r>
            <a:r>
              <a:rPr lang="en-US" altLang="zh-CN" sz="1800" dirty="0">
                <a:solidFill>
                  <a:schemeClr val="accent1">
                    <a:lumMod val="75000"/>
                  </a:schemeClr>
                </a:solidFill>
                <a:latin typeface="Times New Roman" panose="02020603050405020304" pitchFamily="18" charset="0"/>
              </a:rPr>
              <a:t>Training</a:t>
            </a:r>
          </a:p>
          <a:p>
            <a:pPr lvl="1"/>
            <a:r>
              <a:rPr lang="en-US" altLang="zh-CN" sz="1800" dirty="0">
                <a:latin typeface="Times New Roman" panose="02020603050405020304" pitchFamily="18" charset="0"/>
              </a:rPr>
              <a:t>Dual Domain Surrogate Objective </a:t>
            </a:r>
            <a:r>
              <a:rPr lang="en-US" altLang="zh-CN" sz="1800" dirty="0">
                <a:solidFill>
                  <a:schemeClr val="accent1">
                    <a:lumMod val="75000"/>
                  </a:schemeClr>
                </a:solidFill>
                <a:latin typeface="Times New Roman" panose="02020603050405020304" pitchFamily="18" charset="0"/>
              </a:rPr>
              <a:t>Matching</a:t>
            </a:r>
          </a:p>
          <a:p>
            <a:endParaRPr lang="zh-CN" altLang="en-US" sz="1800" dirty="0"/>
          </a:p>
        </p:txBody>
      </p:sp>
      <p:cxnSp>
        <p:nvCxnSpPr>
          <p:cNvPr id="5" name="直接连接符 4">
            <a:extLst>
              <a:ext uri="{FF2B5EF4-FFF2-40B4-BE49-F238E27FC236}">
                <a16:creationId xmlns:a16="http://schemas.microsoft.com/office/drawing/2014/main" id="{6C07362E-4847-4F37-8034-BAC7D2855AD8}"/>
              </a:ext>
            </a:extLst>
          </p:cNvPr>
          <p:cNvCxnSpPr>
            <a:cxnSpLocks/>
          </p:cNvCxnSpPr>
          <p:nvPr/>
        </p:nvCxnSpPr>
        <p:spPr>
          <a:xfrm>
            <a:off x="4475661" y="1486444"/>
            <a:ext cx="2815046"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67E99D67-432C-46D4-B532-8C84C44F80D6}"/>
              </a:ext>
            </a:extLst>
          </p:cNvPr>
          <p:cNvSpPr/>
          <p:nvPr/>
        </p:nvSpPr>
        <p:spPr>
          <a:xfrm>
            <a:off x="7184147" y="1191313"/>
            <a:ext cx="3871573" cy="1264962"/>
          </a:xfrm>
          <a:prstGeom prst="rect">
            <a:avLst/>
          </a:prstGeom>
        </p:spPr>
        <p:txBody>
          <a:bodyPr wrap="none">
            <a:spAutoFit/>
          </a:bodyPr>
          <a:lstStyle/>
          <a:p>
            <a:pPr marL="342900" lvl="1">
              <a:lnSpc>
                <a:spcPct val="130000"/>
              </a:lnSpc>
              <a:spcBef>
                <a:spcPts val="500"/>
              </a:spcBef>
            </a:pPr>
            <a:r>
              <a:rPr lang="en-US" altLang="zh-CN" sz="1800" dirty="0">
                <a:latin typeface="Times New Roman" panose="02020603050405020304" pitchFamily="18" charset="0"/>
              </a:rPr>
              <a:t>Project the data into </a:t>
            </a:r>
            <a:r>
              <a:rPr lang="en-US" altLang="zh-CN" sz="1800" dirty="0">
                <a:solidFill>
                  <a:schemeClr val="accent3">
                    <a:lumMod val="60000"/>
                    <a:lumOff val="40000"/>
                  </a:schemeClr>
                </a:solidFill>
                <a:latin typeface="Times New Roman" panose="02020603050405020304" pitchFamily="18" charset="0"/>
              </a:rPr>
              <a:t>multiple spaces</a:t>
            </a:r>
          </a:p>
          <a:p>
            <a:pPr marL="342900" lvl="1">
              <a:lnSpc>
                <a:spcPct val="130000"/>
              </a:lnSpc>
              <a:spcBef>
                <a:spcPts val="500"/>
              </a:spcBef>
            </a:pPr>
            <a:r>
              <a:rPr lang="en-US" altLang="zh-CN" sz="1800" dirty="0">
                <a:latin typeface="Times New Roman" panose="02020603050405020304" pitchFamily="18" charset="0"/>
              </a:rPr>
              <a:t>Get the </a:t>
            </a:r>
            <a:r>
              <a:rPr lang="en-US" altLang="zh-CN" sz="1800" dirty="0">
                <a:solidFill>
                  <a:schemeClr val="accent3">
                    <a:lumMod val="60000"/>
                    <a:lumOff val="40000"/>
                  </a:schemeClr>
                </a:solidFill>
                <a:latin typeface="Times New Roman" panose="02020603050405020304" pitchFamily="18" charset="0"/>
              </a:rPr>
              <a:t>training dynamics</a:t>
            </a:r>
          </a:p>
          <a:p>
            <a:pPr marL="342900" lvl="1">
              <a:lnSpc>
                <a:spcPct val="130000"/>
              </a:lnSpc>
              <a:spcBef>
                <a:spcPts val="500"/>
              </a:spcBef>
            </a:pPr>
            <a:r>
              <a:rPr lang="en-US" altLang="zh-CN" sz="1800" dirty="0">
                <a:solidFill>
                  <a:schemeClr val="accent3">
                    <a:lumMod val="60000"/>
                    <a:lumOff val="40000"/>
                  </a:schemeClr>
                </a:solidFill>
                <a:latin typeface="Times New Roman" panose="02020603050405020304" pitchFamily="18" charset="0"/>
              </a:rPr>
              <a:t>Match</a:t>
            </a:r>
            <a:r>
              <a:rPr lang="en-US" altLang="zh-CN" sz="1800" dirty="0">
                <a:latin typeface="Times New Roman" panose="02020603050405020304" pitchFamily="18" charset="0"/>
              </a:rPr>
              <a:t> the training dynamics</a:t>
            </a:r>
            <a:endParaRPr lang="zh-CN" altLang="en-US" sz="1800" dirty="0">
              <a:latin typeface="Times New Roman" panose="02020603050405020304" pitchFamily="18" charset="0"/>
            </a:endParaRPr>
          </a:p>
        </p:txBody>
      </p:sp>
      <p:cxnSp>
        <p:nvCxnSpPr>
          <p:cNvPr id="7" name="直接连接符 6">
            <a:extLst>
              <a:ext uri="{FF2B5EF4-FFF2-40B4-BE49-F238E27FC236}">
                <a16:creationId xmlns:a16="http://schemas.microsoft.com/office/drawing/2014/main" id="{C0943CBF-9C59-4E94-B06D-2DF2567BFDAD}"/>
              </a:ext>
            </a:extLst>
          </p:cNvPr>
          <p:cNvCxnSpPr>
            <a:cxnSpLocks/>
          </p:cNvCxnSpPr>
          <p:nvPr/>
        </p:nvCxnSpPr>
        <p:spPr>
          <a:xfrm>
            <a:off x="3664675" y="1871935"/>
            <a:ext cx="3626032"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2ECFAFD-2227-42BF-85C3-D45BEEB7FCA1}"/>
              </a:ext>
            </a:extLst>
          </p:cNvPr>
          <p:cNvCxnSpPr>
            <a:cxnSpLocks/>
          </p:cNvCxnSpPr>
          <p:nvPr/>
        </p:nvCxnSpPr>
        <p:spPr>
          <a:xfrm>
            <a:off x="5688236" y="2303983"/>
            <a:ext cx="1575707"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D2B23C8D-B585-46DD-8D67-34FFC5E89DD4}"/>
              </a:ext>
            </a:extLst>
          </p:cNvPr>
          <p:cNvPicPr>
            <a:picLocks noChangeAspect="1"/>
          </p:cNvPicPr>
          <p:nvPr/>
        </p:nvPicPr>
        <p:blipFill>
          <a:blip r:embed="rId3"/>
          <a:stretch>
            <a:fillRect/>
          </a:stretch>
        </p:blipFill>
        <p:spPr>
          <a:xfrm>
            <a:off x="1031912" y="2703471"/>
            <a:ext cx="8207757" cy="3417459"/>
          </a:xfrm>
          <a:prstGeom prst="rect">
            <a:avLst/>
          </a:prstGeom>
        </p:spPr>
      </p:pic>
      <p:sp>
        <p:nvSpPr>
          <p:cNvPr id="10" name="文本框 9">
            <a:extLst>
              <a:ext uri="{FF2B5EF4-FFF2-40B4-BE49-F238E27FC236}">
                <a16:creationId xmlns:a16="http://schemas.microsoft.com/office/drawing/2014/main" id="{1DEE7596-A34F-45E0-BEF1-755090549FE4}"/>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p>
        </p:txBody>
      </p:sp>
      <p:sp>
        <p:nvSpPr>
          <p:cNvPr id="13" name="文本占位符 2">
            <a:extLst>
              <a:ext uri="{FF2B5EF4-FFF2-40B4-BE49-F238E27FC236}">
                <a16:creationId xmlns:a16="http://schemas.microsoft.com/office/drawing/2014/main" id="{8F94AB16-677D-4A5D-9993-C5D3DCE61409}"/>
              </a:ext>
            </a:extLst>
          </p:cNvPr>
          <p:cNvSpPr>
            <a:spLocks noGrp="1"/>
          </p:cNvSpPr>
          <p:nvPr>
            <p:ph type="body" sz="quarter" idx="11"/>
          </p:nvPr>
        </p:nvSpPr>
        <p:spPr>
          <a:xfrm>
            <a:off x="1016122" y="41252"/>
            <a:ext cx="9856689" cy="565516"/>
          </a:xfrm>
        </p:spPr>
        <p:txBody>
          <a:bodyPr/>
          <a:lstStyle/>
          <a:p>
            <a:r>
              <a:rPr lang="en-US" altLang="zh-CN" dirty="0"/>
              <a:t>For Time Series Classification – KDD 2024</a:t>
            </a:r>
            <a:endParaRPr lang="zh-CN" altLang="en-US" dirty="0"/>
          </a:p>
        </p:txBody>
      </p:sp>
    </p:spTree>
    <p:extLst>
      <p:ext uri="{BB962C8B-B14F-4D97-AF65-F5344CB8AC3E}">
        <p14:creationId xmlns:p14="http://schemas.microsoft.com/office/powerpoint/2010/main" val="3132478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0440BC7-D3B2-4B2B-A4DC-DDE663161E1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39</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C97656-61E1-4AC8-BAE0-9477B7676E2E}"/>
              </a:ext>
            </a:extLst>
          </p:cNvPr>
          <p:cNvSpPr>
            <a:spLocks noGrp="1"/>
          </p:cNvSpPr>
          <p:nvPr>
            <p:ph type="body" sz="quarter" idx="11"/>
          </p:nvPr>
        </p:nvSpPr>
        <p:spPr>
          <a:xfrm>
            <a:off x="1016122" y="41252"/>
            <a:ext cx="9136609" cy="565516"/>
          </a:xfrm>
        </p:spPr>
        <p:txBody>
          <a:bodyPr/>
          <a:lstStyle/>
          <a:p>
            <a:r>
              <a:rPr lang="en-US" altLang="zh-CN" dirty="0"/>
              <a:t>For Time Series Classification – KDD 2024</a:t>
            </a:r>
            <a:endParaRPr lang="zh-CN" altLang="en-US" dirty="0"/>
          </a:p>
        </p:txBody>
      </p:sp>
      <p:sp>
        <p:nvSpPr>
          <p:cNvPr id="4" name="文本占位符 3">
            <a:extLst>
              <a:ext uri="{FF2B5EF4-FFF2-40B4-BE49-F238E27FC236}">
                <a16:creationId xmlns:a16="http://schemas.microsoft.com/office/drawing/2014/main" id="{26A3068C-E863-4B94-B0C0-5F5DA40060C4}"/>
              </a:ext>
            </a:extLst>
          </p:cNvPr>
          <p:cNvSpPr>
            <a:spLocks noGrp="1"/>
          </p:cNvSpPr>
          <p:nvPr>
            <p:ph type="body" sz="quarter" idx="14"/>
          </p:nvPr>
        </p:nvSpPr>
        <p:spPr/>
        <p:txBody>
          <a:bodyPr/>
          <a:lstStyle/>
          <a:p>
            <a:r>
              <a:rPr lang="en-US" altLang="zh-CN" sz="1900" b="1" dirty="0">
                <a:latin typeface="Times New Roman" panose="02020603050405020304" pitchFamily="18" charset="0"/>
              </a:rPr>
              <a:t>Multi-view Data Augmentation </a:t>
            </a:r>
            <a:r>
              <a:rPr lang="en-US" altLang="zh-CN" sz="1900" dirty="0">
                <a:latin typeface="Times New Roman" panose="02020603050405020304" pitchFamily="18" charset="0"/>
              </a:rPr>
              <a:t>: </a:t>
            </a:r>
            <a:r>
              <a:rPr lang="en-US" altLang="zh-CN" dirty="0">
                <a:latin typeface="Times New Roman" panose="02020603050405020304" pitchFamily="18" charset="0"/>
              </a:rPr>
              <a:t>Use </a:t>
            </a:r>
            <a:r>
              <a:rPr lang="en-US" altLang="zh-CN" dirty="0">
                <a:solidFill>
                  <a:schemeClr val="accent3">
                    <a:lumMod val="60000"/>
                    <a:lumOff val="40000"/>
                  </a:schemeClr>
                </a:solidFill>
                <a:latin typeface="Times New Roman" panose="02020603050405020304" pitchFamily="18" charset="0"/>
              </a:rPr>
              <a:t>frequency-based </a:t>
            </a:r>
            <a:r>
              <a:rPr lang="en-US" altLang="zh-CN" dirty="0">
                <a:latin typeface="Times New Roman" panose="02020603050405020304" pitchFamily="18" charset="0"/>
              </a:rPr>
              <a:t>data augmentations on time series data</a:t>
            </a:r>
          </a:p>
          <a:p>
            <a:pPr lvl="1"/>
            <a:r>
              <a:rPr lang="en-US" altLang="zh-CN" dirty="0">
                <a:latin typeface="Times New Roman" panose="02020603050405020304" pitchFamily="18" charset="0"/>
              </a:rPr>
              <a:t>Generates more data samples</a:t>
            </a:r>
          </a:p>
          <a:p>
            <a:pPr lvl="1"/>
            <a:r>
              <a:rPr lang="en-US" altLang="zh-CN" dirty="0">
                <a:latin typeface="Times New Roman" panose="02020603050405020304" pitchFamily="18" charset="0"/>
              </a:rPr>
              <a:t>Compresses the boundaries between different classes.</a:t>
            </a:r>
          </a:p>
          <a:p>
            <a:pPr lvl="1"/>
            <a:r>
              <a:rPr lang="en-US" altLang="zh-CN" dirty="0">
                <a:latin typeface="Times New Roman" panose="02020603050405020304" pitchFamily="18" charset="0"/>
              </a:rPr>
              <a:t>As a result, the synthetic data can more </a:t>
            </a:r>
            <a:r>
              <a:rPr lang="en-US" altLang="zh-CN" dirty="0">
                <a:solidFill>
                  <a:schemeClr val="accent5">
                    <a:lumMod val="75000"/>
                  </a:schemeClr>
                </a:solidFill>
                <a:latin typeface="Times New Roman" panose="02020603050405020304" pitchFamily="18" charset="0"/>
              </a:rPr>
              <a:t>effectively adhere to the real data</a:t>
            </a:r>
            <a:r>
              <a:rPr lang="en-US" altLang="zh-CN" dirty="0">
                <a:latin typeface="Times New Roman" panose="02020603050405020304" pitchFamily="18" charset="0"/>
              </a:rPr>
              <a:t>.</a:t>
            </a:r>
            <a:endParaRPr lang="zh-CN" altLang="en-US" dirty="0"/>
          </a:p>
          <a:p>
            <a:endParaRPr lang="zh-CN" altLang="en-US" dirty="0"/>
          </a:p>
        </p:txBody>
      </p:sp>
      <p:grpSp>
        <p:nvGrpSpPr>
          <p:cNvPr id="7" name="组合 6">
            <a:extLst>
              <a:ext uri="{FF2B5EF4-FFF2-40B4-BE49-F238E27FC236}">
                <a16:creationId xmlns:a16="http://schemas.microsoft.com/office/drawing/2014/main" id="{74CAA19D-2817-48F3-83F1-6053660BAB4A}"/>
              </a:ext>
            </a:extLst>
          </p:cNvPr>
          <p:cNvGrpSpPr/>
          <p:nvPr/>
        </p:nvGrpSpPr>
        <p:grpSpPr>
          <a:xfrm>
            <a:off x="1016123" y="2616462"/>
            <a:ext cx="8419672" cy="3505694"/>
            <a:chOff x="634576" y="2561472"/>
            <a:chExt cx="10568339" cy="4400333"/>
          </a:xfrm>
        </p:grpSpPr>
        <p:pic>
          <p:nvPicPr>
            <p:cNvPr id="5" name="图片 4">
              <a:extLst>
                <a:ext uri="{FF2B5EF4-FFF2-40B4-BE49-F238E27FC236}">
                  <a16:creationId xmlns:a16="http://schemas.microsoft.com/office/drawing/2014/main" id="{1A8C8A25-FF42-41AD-937D-3E8697DE25AE}"/>
                </a:ext>
              </a:extLst>
            </p:cNvPr>
            <p:cNvPicPr>
              <a:picLocks noChangeAspect="1"/>
            </p:cNvPicPr>
            <p:nvPr/>
          </p:nvPicPr>
          <p:blipFill>
            <a:blip r:embed="rId3"/>
            <a:stretch>
              <a:fillRect/>
            </a:stretch>
          </p:blipFill>
          <p:spPr>
            <a:xfrm>
              <a:off x="634576" y="2561472"/>
              <a:ext cx="10568339" cy="4400333"/>
            </a:xfrm>
            <a:prstGeom prst="rect">
              <a:avLst/>
            </a:prstGeom>
          </p:spPr>
        </p:pic>
        <p:sp>
          <p:nvSpPr>
            <p:cNvPr id="6" name="矩形 5">
              <a:extLst>
                <a:ext uri="{FF2B5EF4-FFF2-40B4-BE49-F238E27FC236}">
                  <a16:creationId xmlns:a16="http://schemas.microsoft.com/office/drawing/2014/main" id="{27F822B5-681B-4881-8AFB-1B4B8352E4C6}"/>
                </a:ext>
              </a:extLst>
            </p:cNvPr>
            <p:cNvSpPr/>
            <p:nvPr/>
          </p:nvSpPr>
          <p:spPr>
            <a:xfrm>
              <a:off x="1132403" y="3239762"/>
              <a:ext cx="2331418" cy="27674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a:extLst>
              <a:ext uri="{FF2B5EF4-FFF2-40B4-BE49-F238E27FC236}">
                <a16:creationId xmlns:a16="http://schemas.microsoft.com/office/drawing/2014/main" id="{ACD83C32-66FD-408E-B06B-D78A91111770}"/>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p>
        </p:txBody>
      </p:sp>
    </p:spTree>
    <p:extLst>
      <p:ext uri="{BB962C8B-B14F-4D97-AF65-F5344CB8AC3E}">
        <p14:creationId xmlns:p14="http://schemas.microsoft.com/office/powerpoint/2010/main" val="200307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C3B6D21-6809-4A71-B4FF-2513E8AEC72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F13BB35B-A7AD-4B7B-9646-0D44E0EDBEEA}"/>
              </a:ext>
            </a:extLst>
          </p:cNvPr>
          <p:cNvSpPr>
            <a:spLocks noGrp="1"/>
          </p:cNvSpPr>
          <p:nvPr>
            <p:ph type="body" sz="quarter" idx="11"/>
          </p:nvPr>
        </p:nvSpPr>
        <p:spPr/>
        <p:txBody>
          <a:bodyPr/>
          <a:lstStyle/>
          <a:p>
            <a:r>
              <a:rPr lang="en-US" altLang="zh-CN" dirty="0"/>
              <a:t>What is Dataset Distillation?</a:t>
            </a:r>
            <a:endParaRPr lang="zh-CN" altLang="en-US" dirty="0"/>
          </a:p>
        </p:txBody>
      </p:sp>
      <p:sp>
        <p:nvSpPr>
          <p:cNvPr id="4" name="文本占位符 3">
            <a:extLst>
              <a:ext uri="{FF2B5EF4-FFF2-40B4-BE49-F238E27FC236}">
                <a16:creationId xmlns:a16="http://schemas.microsoft.com/office/drawing/2014/main" id="{C190DAFF-CDAB-499A-BB03-7D0626CEA363}"/>
              </a:ext>
            </a:extLst>
          </p:cNvPr>
          <p:cNvSpPr>
            <a:spLocks noGrp="1"/>
          </p:cNvSpPr>
          <p:nvPr>
            <p:ph type="body" sz="quarter" idx="4294967295"/>
          </p:nvPr>
        </p:nvSpPr>
        <p:spPr>
          <a:xfrm>
            <a:off x="301483" y="6084164"/>
            <a:ext cx="3922696" cy="396011"/>
          </a:xfrm>
          <a:prstGeom prst="rect">
            <a:avLst/>
          </a:prstGeom>
        </p:spPr>
        <p:txBody>
          <a:bodyPr/>
          <a:lstStyle/>
          <a:p>
            <a:endParaRPr lang="zh-CN" altLang="en-US"/>
          </a:p>
        </p:txBody>
      </p:sp>
      <p:sp>
        <p:nvSpPr>
          <p:cNvPr id="5" name="文本占位符 4">
            <a:extLst>
              <a:ext uri="{FF2B5EF4-FFF2-40B4-BE49-F238E27FC236}">
                <a16:creationId xmlns:a16="http://schemas.microsoft.com/office/drawing/2014/main" id="{FBB4076A-5094-4FA9-9272-AF5604030A78}"/>
              </a:ext>
            </a:extLst>
          </p:cNvPr>
          <p:cNvSpPr>
            <a:spLocks noGrp="1"/>
          </p:cNvSpPr>
          <p:nvPr>
            <p:ph type="body" sz="quarter" idx="4294967295"/>
          </p:nvPr>
        </p:nvSpPr>
        <p:spPr>
          <a:xfrm>
            <a:off x="4525174" y="6084164"/>
            <a:ext cx="3922696" cy="396011"/>
          </a:xfrm>
          <a:prstGeom prst="rect">
            <a:avLst/>
          </a:prstGeom>
        </p:spPr>
        <p:txBody>
          <a:bodyPr/>
          <a:lstStyle/>
          <a:p>
            <a:endParaRPr lang="zh-CN" altLang="en-US"/>
          </a:p>
        </p:txBody>
      </p:sp>
      <p:sp>
        <p:nvSpPr>
          <p:cNvPr id="6" name="文本占位符 5">
            <a:extLst>
              <a:ext uri="{FF2B5EF4-FFF2-40B4-BE49-F238E27FC236}">
                <a16:creationId xmlns:a16="http://schemas.microsoft.com/office/drawing/2014/main" id="{B0D47E92-97BE-4874-A898-F0208BF336AE}"/>
              </a:ext>
            </a:extLst>
          </p:cNvPr>
          <p:cNvSpPr>
            <a:spLocks noGrp="1"/>
          </p:cNvSpPr>
          <p:nvPr>
            <p:ph type="body" sz="quarter" idx="14"/>
          </p:nvPr>
        </p:nvSpPr>
        <p:spPr/>
        <p:txBody>
          <a:bodyPr/>
          <a:lstStyle/>
          <a:p>
            <a:r>
              <a:rPr lang="en-US" altLang="zh-CN" b="1" dirty="0"/>
              <a:t>For example: CIFAR10 dataset</a:t>
            </a:r>
            <a:endParaRPr lang="zh-CN" altLang="en-US" b="1" dirty="0"/>
          </a:p>
          <a:p>
            <a:endParaRPr lang="zh-CN" altLang="en-US" dirty="0"/>
          </a:p>
        </p:txBody>
      </p:sp>
      <p:pic>
        <p:nvPicPr>
          <p:cNvPr id="8" name="图片 7">
            <a:extLst>
              <a:ext uri="{FF2B5EF4-FFF2-40B4-BE49-F238E27FC236}">
                <a16:creationId xmlns:a16="http://schemas.microsoft.com/office/drawing/2014/main" id="{645F00A3-85E5-4B9C-8791-BCAF5D23A563}"/>
              </a:ext>
            </a:extLst>
          </p:cNvPr>
          <p:cNvPicPr>
            <a:picLocks noChangeAspect="1"/>
          </p:cNvPicPr>
          <p:nvPr/>
        </p:nvPicPr>
        <p:blipFill>
          <a:blip r:embed="rId3"/>
          <a:stretch>
            <a:fillRect/>
          </a:stretch>
        </p:blipFill>
        <p:spPr>
          <a:xfrm>
            <a:off x="1799804" y="1100904"/>
            <a:ext cx="7310093" cy="4654800"/>
          </a:xfrm>
          <a:prstGeom prst="rect">
            <a:avLst/>
          </a:prstGeom>
        </p:spPr>
      </p:pic>
      <p:sp>
        <p:nvSpPr>
          <p:cNvPr id="11" name="文本框 10">
            <a:extLst>
              <a:ext uri="{FF2B5EF4-FFF2-40B4-BE49-F238E27FC236}">
                <a16:creationId xmlns:a16="http://schemas.microsoft.com/office/drawing/2014/main" id="{AC8E0BAF-A23E-4C98-9618-268692145E97}"/>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Wu, X., Zhang, B., Deng, Z., &amp; </a:t>
            </a:r>
            <a:r>
              <a:rPr lang="en-US" altLang="zh-CN" sz="1000" dirty="0" err="1">
                <a:solidFill>
                  <a:schemeClr val="bg1">
                    <a:lumMod val="50000"/>
                  </a:schemeClr>
                </a:solidFill>
              </a:rPr>
              <a:t>Russakovsky</a:t>
            </a:r>
            <a:r>
              <a:rPr lang="en-US" altLang="zh-CN" sz="1000" dirty="0">
                <a:solidFill>
                  <a:schemeClr val="bg1">
                    <a:lumMod val="50000"/>
                  </a:schemeClr>
                </a:solidFill>
              </a:rPr>
              <a:t>, O. (2023). Vision-language dataset distillation.</a:t>
            </a:r>
            <a:endParaRPr lang="zh-CN" altLang="en-US" sz="1000" dirty="0">
              <a:solidFill>
                <a:schemeClr val="bg1">
                  <a:lumMod val="50000"/>
                </a:schemeClr>
              </a:solidFill>
            </a:endParaRPr>
          </a:p>
        </p:txBody>
      </p:sp>
    </p:spTree>
    <p:extLst>
      <p:ext uri="{BB962C8B-B14F-4D97-AF65-F5344CB8AC3E}">
        <p14:creationId xmlns:p14="http://schemas.microsoft.com/office/powerpoint/2010/main" val="3629976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0440BC7-D3B2-4B2B-A4DC-DDE663161E1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40</a:t>
            </a:fld>
            <a:endParaRPr lang="zh-CN" altLang="en-US" dirty="0">
              <a:solidFill>
                <a:srgbClr val="000000">
                  <a:tint val="75000"/>
                </a:srgbClr>
              </a:solidFill>
            </a:endParaRPr>
          </a:p>
        </p:txBody>
      </p:sp>
      <p:sp>
        <p:nvSpPr>
          <p:cNvPr id="4" name="文本占位符 3">
            <a:extLst>
              <a:ext uri="{FF2B5EF4-FFF2-40B4-BE49-F238E27FC236}">
                <a16:creationId xmlns:a16="http://schemas.microsoft.com/office/drawing/2014/main" id="{26A3068C-E863-4B94-B0C0-5F5DA40060C4}"/>
              </a:ext>
            </a:extLst>
          </p:cNvPr>
          <p:cNvSpPr>
            <a:spLocks noGrp="1"/>
          </p:cNvSpPr>
          <p:nvPr>
            <p:ph type="body" sz="quarter" idx="14"/>
          </p:nvPr>
        </p:nvSpPr>
        <p:spPr/>
        <p:txBody>
          <a:bodyPr/>
          <a:lstStyle/>
          <a:p>
            <a:r>
              <a:rPr lang="en-US" altLang="zh-CN" sz="1900" b="1" dirty="0">
                <a:latin typeface="Times New Roman" panose="02020603050405020304" pitchFamily="18" charset="0"/>
              </a:rPr>
              <a:t>Multi-view Data Augmentation </a:t>
            </a:r>
            <a:r>
              <a:rPr lang="en-US" altLang="zh-CN" sz="1900" dirty="0">
                <a:latin typeface="Times New Roman" panose="02020603050405020304" pitchFamily="18" charset="0"/>
              </a:rPr>
              <a:t>: </a:t>
            </a:r>
            <a:r>
              <a:rPr lang="en-US" altLang="zh-CN" dirty="0">
                <a:latin typeface="Times New Roman" panose="02020603050405020304" pitchFamily="18" charset="0"/>
              </a:rPr>
              <a:t>Use </a:t>
            </a:r>
            <a:r>
              <a:rPr lang="en-US" altLang="zh-CN" dirty="0">
                <a:solidFill>
                  <a:schemeClr val="accent3">
                    <a:lumMod val="60000"/>
                    <a:lumOff val="40000"/>
                  </a:schemeClr>
                </a:solidFill>
                <a:latin typeface="Times New Roman" panose="02020603050405020304" pitchFamily="18" charset="0"/>
              </a:rPr>
              <a:t>frequency-based </a:t>
            </a:r>
            <a:r>
              <a:rPr lang="en-US" altLang="zh-CN" dirty="0">
                <a:latin typeface="Times New Roman" panose="02020603050405020304" pitchFamily="18" charset="0"/>
              </a:rPr>
              <a:t>data augmentations on time series data</a:t>
            </a:r>
          </a:p>
          <a:p>
            <a:pPr lvl="1"/>
            <a:r>
              <a:rPr lang="en-US" altLang="zh-CN" dirty="0">
                <a:latin typeface="Times New Roman" panose="02020603050405020304" pitchFamily="18" charset="0"/>
              </a:rPr>
              <a:t>Generates more data samples</a:t>
            </a:r>
          </a:p>
          <a:p>
            <a:pPr lvl="1"/>
            <a:r>
              <a:rPr lang="en-US" altLang="zh-CN" dirty="0">
                <a:latin typeface="Times New Roman" panose="02020603050405020304" pitchFamily="18" charset="0"/>
              </a:rPr>
              <a:t>Compresses the boundaries between different classes.</a:t>
            </a:r>
          </a:p>
          <a:p>
            <a:pPr lvl="1"/>
            <a:r>
              <a:rPr lang="en-US" altLang="zh-CN" dirty="0">
                <a:latin typeface="Times New Roman" panose="02020603050405020304" pitchFamily="18" charset="0"/>
              </a:rPr>
              <a:t>As a result, the synthetic data can more </a:t>
            </a:r>
            <a:r>
              <a:rPr lang="en-US" altLang="zh-CN" dirty="0">
                <a:solidFill>
                  <a:schemeClr val="accent5">
                    <a:lumMod val="75000"/>
                  </a:schemeClr>
                </a:solidFill>
                <a:latin typeface="Times New Roman" panose="02020603050405020304" pitchFamily="18" charset="0"/>
              </a:rPr>
              <a:t>effectively adhere to the real data</a:t>
            </a:r>
            <a:r>
              <a:rPr lang="en-US" altLang="zh-CN" dirty="0">
                <a:latin typeface="Times New Roman" panose="02020603050405020304" pitchFamily="18" charset="0"/>
              </a:rPr>
              <a:t>.</a:t>
            </a:r>
            <a:endParaRPr lang="zh-CN" altLang="en-US" dirty="0"/>
          </a:p>
          <a:p>
            <a:endParaRPr lang="zh-CN" altLang="en-US" dirty="0"/>
          </a:p>
        </p:txBody>
      </p:sp>
      <p:pic>
        <p:nvPicPr>
          <p:cNvPr id="9" name="图片 8">
            <a:extLst>
              <a:ext uri="{FF2B5EF4-FFF2-40B4-BE49-F238E27FC236}">
                <a16:creationId xmlns:a16="http://schemas.microsoft.com/office/drawing/2014/main" id="{7058533A-1F63-4E63-92A2-01AB1823FAC5}"/>
              </a:ext>
            </a:extLst>
          </p:cNvPr>
          <p:cNvPicPr>
            <a:picLocks noChangeAspect="1"/>
          </p:cNvPicPr>
          <p:nvPr/>
        </p:nvPicPr>
        <p:blipFill>
          <a:blip r:embed="rId3"/>
          <a:stretch>
            <a:fillRect/>
          </a:stretch>
        </p:blipFill>
        <p:spPr>
          <a:xfrm>
            <a:off x="575667" y="2592015"/>
            <a:ext cx="10520189" cy="3146851"/>
          </a:xfrm>
          <a:prstGeom prst="rect">
            <a:avLst/>
          </a:prstGeom>
        </p:spPr>
      </p:pic>
      <p:sp>
        <p:nvSpPr>
          <p:cNvPr id="12" name="文本框 11">
            <a:extLst>
              <a:ext uri="{FF2B5EF4-FFF2-40B4-BE49-F238E27FC236}">
                <a16:creationId xmlns:a16="http://schemas.microsoft.com/office/drawing/2014/main" id="{4EF30B7D-AB2B-4860-B5E4-402057BCA06F}"/>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p>
        </p:txBody>
      </p:sp>
      <p:sp>
        <p:nvSpPr>
          <p:cNvPr id="16" name="文本占位符 2">
            <a:extLst>
              <a:ext uri="{FF2B5EF4-FFF2-40B4-BE49-F238E27FC236}">
                <a16:creationId xmlns:a16="http://schemas.microsoft.com/office/drawing/2014/main" id="{2F98E56C-2C04-46A4-B7C0-1870BD2E9993}"/>
              </a:ext>
            </a:extLst>
          </p:cNvPr>
          <p:cNvSpPr>
            <a:spLocks noGrp="1"/>
          </p:cNvSpPr>
          <p:nvPr>
            <p:ph type="body" sz="quarter" idx="11"/>
          </p:nvPr>
        </p:nvSpPr>
        <p:spPr>
          <a:xfrm>
            <a:off x="1016122" y="41252"/>
            <a:ext cx="9136609" cy="565516"/>
          </a:xfrm>
        </p:spPr>
        <p:txBody>
          <a:bodyPr/>
          <a:lstStyle/>
          <a:p>
            <a:r>
              <a:rPr lang="en-US" altLang="zh-CN" dirty="0"/>
              <a:t>For Time Series Classification – KDD 2024</a:t>
            </a:r>
            <a:endParaRPr lang="zh-CN" altLang="en-US" dirty="0"/>
          </a:p>
        </p:txBody>
      </p:sp>
    </p:spTree>
    <p:extLst>
      <p:ext uri="{BB962C8B-B14F-4D97-AF65-F5344CB8AC3E}">
        <p14:creationId xmlns:p14="http://schemas.microsoft.com/office/powerpoint/2010/main" val="1163345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0440BC7-D3B2-4B2B-A4DC-DDE663161E1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41</a:t>
            </a:fld>
            <a:endParaRPr lang="zh-CN" altLang="en-US" dirty="0">
              <a:solidFill>
                <a:srgbClr val="000000">
                  <a:tint val="75000"/>
                </a:srgbClr>
              </a:solidFill>
            </a:endParaRPr>
          </a:p>
        </p:txBody>
      </p:sp>
      <p:sp>
        <p:nvSpPr>
          <p:cNvPr id="4" name="文本占位符 3">
            <a:extLst>
              <a:ext uri="{FF2B5EF4-FFF2-40B4-BE49-F238E27FC236}">
                <a16:creationId xmlns:a16="http://schemas.microsoft.com/office/drawing/2014/main" id="{26A3068C-E863-4B94-B0C0-5F5DA40060C4}"/>
              </a:ext>
            </a:extLst>
          </p:cNvPr>
          <p:cNvSpPr>
            <a:spLocks noGrp="1"/>
          </p:cNvSpPr>
          <p:nvPr>
            <p:ph type="body" sz="quarter" idx="14"/>
          </p:nvPr>
        </p:nvSpPr>
        <p:spPr/>
        <p:txBody>
          <a:bodyPr/>
          <a:lstStyle/>
          <a:p>
            <a:r>
              <a:rPr lang="en-US" altLang="zh-CN" sz="1900" b="1" dirty="0">
                <a:latin typeface="Times New Roman" panose="02020603050405020304" pitchFamily="18" charset="0"/>
              </a:rPr>
              <a:t>Dual Domain Training: </a:t>
            </a:r>
            <a:r>
              <a:rPr lang="en-US" altLang="zh-CN" dirty="0">
                <a:latin typeface="Times New Roman" panose="02020603050405020304" pitchFamily="18" charset="0"/>
              </a:rPr>
              <a:t>Train the model on </a:t>
            </a:r>
            <a:r>
              <a:rPr lang="en-US" altLang="zh-CN" dirty="0">
                <a:solidFill>
                  <a:schemeClr val="accent3">
                    <a:lumMod val="60000"/>
                    <a:lumOff val="40000"/>
                  </a:schemeClr>
                </a:solidFill>
                <a:latin typeface="Times New Roman" panose="02020603050405020304" pitchFamily="18" charset="0"/>
              </a:rPr>
              <a:t>time &amp; frequency domain </a:t>
            </a:r>
            <a:r>
              <a:rPr lang="en-US" altLang="zh-CN" dirty="0">
                <a:latin typeface="Times New Roman" panose="02020603050405020304" pitchFamily="18" charset="0"/>
              </a:rPr>
              <a:t>of the data</a:t>
            </a:r>
          </a:p>
          <a:p>
            <a:pPr lvl="1"/>
            <a:r>
              <a:rPr lang="en-US" altLang="zh-CN" dirty="0">
                <a:latin typeface="Times New Roman" panose="02020603050405020304" pitchFamily="18" charset="0"/>
              </a:rPr>
              <a:t>Get the trained parameters of two domains</a:t>
            </a:r>
          </a:p>
          <a:p>
            <a:pPr lvl="1"/>
            <a:r>
              <a:rPr lang="en-US" altLang="zh-CN" dirty="0">
                <a:latin typeface="Times New Roman" panose="02020603050405020304" pitchFamily="18" charset="0"/>
              </a:rPr>
              <a:t>The </a:t>
            </a:r>
            <a:r>
              <a:rPr lang="en-US" altLang="zh-CN" dirty="0">
                <a:solidFill>
                  <a:schemeClr val="accent5">
                    <a:lumMod val="75000"/>
                  </a:schemeClr>
                </a:solidFill>
                <a:latin typeface="Times New Roman" panose="02020603050405020304" pitchFamily="18" charset="0"/>
              </a:rPr>
              <a:t>information of both domains </a:t>
            </a:r>
            <a:r>
              <a:rPr lang="en-US" altLang="zh-CN" dirty="0">
                <a:latin typeface="Times New Roman" panose="02020603050405020304" pitchFamily="18" charset="0"/>
              </a:rPr>
              <a:t>could be leveraged.</a:t>
            </a:r>
          </a:p>
          <a:p>
            <a:endParaRPr lang="zh-CN" altLang="en-US" dirty="0"/>
          </a:p>
        </p:txBody>
      </p:sp>
      <p:grpSp>
        <p:nvGrpSpPr>
          <p:cNvPr id="5" name="组合 4">
            <a:extLst>
              <a:ext uri="{FF2B5EF4-FFF2-40B4-BE49-F238E27FC236}">
                <a16:creationId xmlns:a16="http://schemas.microsoft.com/office/drawing/2014/main" id="{DEA921EE-721D-4367-8618-C84F79019E73}"/>
              </a:ext>
            </a:extLst>
          </p:cNvPr>
          <p:cNvGrpSpPr/>
          <p:nvPr/>
        </p:nvGrpSpPr>
        <p:grpSpPr>
          <a:xfrm>
            <a:off x="1151731" y="2159967"/>
            <a:ext cx="9111443" cy="3793726"/>
            <a:chOff x="634576" y="2561472"/>
            <a:chExt cx="10568339" cy="4400333"/>
          </a:xfrm>
        </p:grpSpPr>
        <p:pic>
          <p:nvPicPr>
            <p:cNvPr id="6" name="图片 5">
              <a:extLst>
                <a:ext uri="{FF2B5EF4-FFF2-40B4-BE49-F238E27FC236}">
                  <a16:creationId xmlns:a16="http://schemas.microsoft.com/office/drawing/2014/main" id="{14E70FC7-8E56-45D3-8DEE-7853F2C4D33C}"/>
                </a:ext>
              </a:extLst>
            </p:cNvPr>
            <p:cNvPicPr>
              <a:picLocks noChangeAspect="1"/>
            </p:cNvPicPr>
            <p:nvPr/>
          </p:nvPicPr>
          <p:blipFill>
            <a:blip r:embed="rId3"/>
            <a:stretch>
              <a:fillRect/>
            </a:stretch>
          </p:blipFill>
          <p:spPr>
            <a:xfrm>
              <a:off x="634576" y="2561472"/>
              <a:ext cx="10568339" cy="4400333"/>
            </a:xfrm>
            <a:prstGeom prst="rect">
              <a:avLst/>
            </a:prstGeom>
          </p:spPr>
        </p:pic>
        <p:sp>
          <p:nvSpPr>
            <p:cNvPr id="7" name="矩形 6">
              <a:extLst>
                <a:ext uri="{FF2B5EF4-FFF2-40B4-BE49-F238E27FC236}">
                  <a16:creationId xmlns:a16="http://schemas.microsoft.com/office/drawing/2014/main" id="{60C78B60-6845-426D-92D9-247E7E997FDC}"/>
                </a:ext>
              </a:extLst>
            </p:cNvPr>
            <p:cNvSpPr/>
            <p:nvPr/>
          </p:nvSpPr>
          <p:spPr>
            <a:xfrm>
              <a:off x="2612571" y="3239762"/>
              <a:ext cx="1593668" cy="27674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A200173-3EDC-4831-8E8D-1591290E6E72}"/>
                </a:ext>
              </a:extLst>
            </p:cNvPr>
            <p:cNvSpPr/>
            <p:nvPr/>
          </p:nvSpPr>
          <p:spPr>
            <a:xfrm>
              <a:off x="6091644" y="2788920"/>
              <a:ext cx="2621281" cy="23382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0EFAEF43-F52E-46FC-A122-76C6A5E5E227}"/>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p>
        </p:txBody>
      </p:sp>
      <p:sp>
        <p:nvSpPr>
          <p:cNvPr id="12" name="文本占位符 2">
            <a:extLst>
              <a:ext uri="{FF2B5EF4-FFF2-40B4-BE49-F238E27FC236}">
                <a16:creationId xmlns:a16="http://schemas.microsoft.com/office/drawing/2014/main" id="{21568456-167C-44B0-9D66-2D8D1FE5161E}"/>
              </a:ext>
            </a:extLst>
          </p:cNvPr>
          <p:cNvSpPr>
            <a:spLocks noGrp="1"/>
          </p:cNvSpPr>
          <p:nvPr>
            <p:ph type="body" sz="quarter" idx="11"/>
          </p:nvPr>
        </p:nvSpPr>
        <p:spPr>
          <a:xfrm>
            <a:off x="1016122" y="41252"/>
            <a:ext cx="9856689" cy="565516"/>
          </a:xfrm>
        </p:spPr>
        <p:txBody>
          <a:bodyPr/>
          <a:lstStyle/>
          <a:p>
            <a:r>
              <a:rPr lang="en-US" altLang="zh-CN" dirty="0"/>
              <a:t>For Time Series Classification – KDD 2024</a:t>
            </a:r>
            <a:endParaRPr lang="zh-CN" altLang="en-US" dirty="0"/>
          </a:p>
        </p:txBody>
      </p:sp>
    </p:spTree>
    <p:extLst>
      <p:ext uri="{BB962C8B-B14F-4D97-AF65-F5344CB8AC3E}">
        <p14:creationId xmlns:p14="http://schemas.microsoft.com/office/powerpoint/2010/main" val="1521276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0440BC7-D3B2-4B2B-A4DC-DDE663161E1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42</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C97656-61E1-4AC8-BAE0-9477B7676E2E}"/>
              </a:ext>
            </a:extLst>
          </p:cNvPr>
          <p:cNvSpPr>
            <a:spLocks noGrp="1"/>
          </p:cNvSpPr>
          <p:nvPr>
            <p:ph type="body" sz="quarter" idx="11"/>
          </p:nvPr>
        </p:nvSpPr>
        <p:spPr>
          <a:xfrm>
            <a:off x="1016122" y="41252"/>
            <a:ext cx="9856689" cy="565516"/>
          </a:xfrm>
        </p:spPr>
        <p:txBody>
          <a:bodyPr/>
          <a:lstStyle/>
          <a:p>
            <a:r>
              <a:rPr lang="en-US" altLang="zh-CN" dirty="0"/>
              <a:t>For Time Series Classification – KDD 2024</a:t>
            </a:r>
            <a:endParaRPr lang="zh-CN" altLang="en-US" dirty="0"/>
          </a:p>
        </p:txBody>
      </p:sp>
      <mc:AlternateContent xmlns:mc="http://schemas.openxmlformats.org/markup-compatibility/2006" xmlns:a14="http://schemas.microsoft.com/office/drawing/2010/main">
        <mc:Choice Requires="a14">
          <p:sp>
            <p:nvSpPr>
              <p:cNvPr id="4" name="文本占位符 3">
                <a:extLst>
                  <a:ext uri="{FF2B5EF4-FFF2-40B4-BE49-F238E27FC236}">
                    <a16:creationId xmlns:a16="http://schemas.microsoft.com/office/drawing/2014/main" id="{26A3068C-E863-4B94-B0C0-5F5DA40060C4}"/>
                  </a:ext>
                </a:extLst>
              </p:cNvPr>
              <p:cNvSpPr>
                <a:spLocks noGrp="1"/>
              </p:cNvSpPr>
              <p:nvPr>
                <p:ph type="body" sz="quarter" idx="14"/>
              </p:nvPr>
            </p:nvSpPr>
            <p:spPr/>
            <p:txBody>
              <a:bodyPr/>
              <a:lstStyle/>
              <a:p>
                <a:r>
                  <a:rPr lang="en-US" altLang="zh-CN" b="1" dirty="0">
                    <a:latin typeface="Times New Roman" panose="02020603050405020304" pitchFamily="18" charset="0"/>
                    <a:cs typeface="Times New Roman" panose="02020603050405020304" pitchFamily="18" charset="0"/>
                  </a:rPr>
                  <a:t>Dual Domain Surrogate Objective Matching: </a:t>
                </a:r>
                <a:r>
                  <a:rPr lang="en-US" altLang="zh-CN" dirty="0">
                    <a:latin typeface="Times New Roman" panose="02020603050405020304" pitchFamily="18" charset="0"/>
                  </a:rPr>
                  <a:t>Matching the </a:t>
                </a:r>
                <a:r>
                  <a:rPr lang="en-US" altLang="zh-CN" dirty="0">
                    <a:solidFill>
                      <a:schemeClr val="accent3">
                        <a:lumMod val="60000"/>
                        <a:lumOff val="40000"/>
                      </a:schemeClr>
                    </a:solidFill>
                    <a:latin typeface="Times New Roman" panose="02020603050405020304" pitchFamily="18" charset="0"/>
                  </a:rPr>
                  <a:t>surrogate objective </a:t>
                </a:r>
                <a:r>
                  <a:rPr lang="en-US" altLang="zh-CN" dirty="0">
                    <a:latin typeface="Times New Roman" panose="02020603050405020304" pitchFamily="18" charset="0"/>
                  </a:rPr>
                  <a:t>between </a:t>
                </a:r>
                <a:r>
                  <a:rPr lang="en-US" altLang="zh-CN" dirty="0">
                    <a:solidFill>
                      <a:schemeClr val="accent3">
                        <a:lumMod val="60000"/>
                        <a:lumOff val="40000"/>
                      </a:schemeClr>
                    </a:solidFill>
                    <a:latin typeface="Times New Roman" panose="02020603050405020304" pitchFamily="18" charset="0"/>
                  </a:rPr>
                  <a:t>synthetic and real dataset</a:t>
                </a:r>
              </a:p>
              <a:p>
                <a:pPr lvl="1"/>
                <a:r>
                  <a:rPr lang="en-US" altLang="zh-CN" dirty="0">
                    <a:solidFill>
                      <a:schemeClr val="accent5">
                        <a:lumMod val="75000"/>
                      </a:schemeClr>
                    </a:solidFill>
                    <a:latin typeface="Times New Roman" panose="02020603050405020304" pitchFamily="18" charset="0"/>
                  </a:rPr>
                  <a:t>Gradient</a:t>
                </a:r>
                <a:r>
                  <a:rPr lang="en-US" altLang="zh-CN" dirty="0">
                    <a:latin typeface="Times New Roman" panose="02020603050405020304" pitchFamily="18" charset="0"/>
                  </a:rPr>
                  <a:t> Matching: </a:t>
                </a:r>
                <a14:m>
                  <m:oMath xmlns:m="http://schemas.openxmlformats.org/officeDocument/2006/math">
                    <m:r>
                      <a:rPr lang="en-US" altLang="zh-CN" sz="2000" b="0" i="1" smtClean="0">
                        <a:latin typeface="Cambria Math" panose="02040503050406030204" pitchFamily="18" charset="0"/>
                      </a:rPr>
                      <m:t>ℒ</m:t>
                    </m:r>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m:t>
                        </m:r>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𝜃</m:t>
                            </m:r>
                          </m:e>
                        </m:acc>
                        <m:r>
                          <a:rPr lang="en-US" altLang="zh-CN" sz="2000" b="0" i="1" smtClean="0">
                            <a:latin typeface="Cambria Math" panose="02040503050406030204" pitchFamily="18" charset="0"/>
                          </a:rPr>
                          <m:t>−</m:t>
                        </m:r>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𝜃</m:t>
                            </m:r>
                          </m:e>
                        </m:acc>
                        <m:r>
                          <a:rPr lang="en-US" altLang="zh-CN" sz="2000" b="0" i="1" smtClean="0">
                            <a:latin typeface="Cambria Math" panose="02040503050406030204" pitchFamily="18" charset="0"/>
                          </a:rPr>
                          <m:t>||</m:t>
                        </m:r>
                      </m:num>
                      <m:den>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𝜃</m:t>
                            </m:r>
                          </m:e>
                          <m:sub>
                            <m:r>
                              <a:rPr lang="en-US" altLang="zh-CN" sz="2000" b="0" i="1" smtClean="0">
                                <a:latin typeface="Cambria Math" panose="02040503050406030204" pitchFamily="18" charset="0"/>
                              </a:rPr>
                              <m:t>0</m:t>
                            </m:r>
                          </m:sub>
                        </m:sSub>
                        <m:r>
                          <a:rPr lang="en-US" altLang="zh-CN" sz="2000" i="1">
                            <a:latin typeface="Cambria Math" panose="02040503050406030204" pitchFamily="18" charset="0"/>
                          </a:rPr>
                          <m:t>−</m:t>
                        </m:r>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𝜃</m:t>
                            </m:r>
                          </m:e>
                        </m:acc>
                        <m:r>
                          <a:rPr lang="en-US" altLang="zh-CN" sz="2000" b="0" i="1" smtClean="0">
                            <a:latin typeface="Cambria Math" panose="02040503050406030204" pitchFamily="18" charset="0"/>
                          </a:rPr>
                          <m:t>||</m:t>
                        </m:r>
                      </m:den>
                    </m:f>
                  </m:oMath>
                </a14:m>
                <a:r>
                  <a:rPr lang="en-US" altLang="zh-CN" sz="2000" dirty="0">
                    <a:latin typeface="Times New Roman" panose="02020603050405020304" pitchFamily="18" charset="0"/>
                  </a:rPr>
                  <a:t> </a:t>
                </a:r>
              </a:p>
              <a:p>
                <a:pPr lvl="1"/>
                <a:r>
                  <a:rPr lang="en-US" altLang="zh-CN" dirty="0">
                    <a:solidFill>
                      <a:schemeClr val="accent5">
                        <a:lumMod val="75000"/>
                      </a:schemeClr>
                    </a:solidFill>
                    <a:latin typeface="Times New Roman" panose="02020603050405020304" pitchFamily="18" charset="0"/>
                  </a:rPr>
                  <a:t>Parameter Space </a:t>
                </a:r>
                <a:r>
                  <a:rPr lang="en-US" altLang="zh-CN" dirty="0">
                    <a:latin typeface="Times New Roman" panose="02020603050405020304" pitchFamily="18" charset="0"/>
                  </a:rPr>
                  <a:t>Matching: </a:t>
                </a:r>
                <a14:m>
                  <m:oMath xmlns:m="http://schemas.openxmlformats.org/officeDocument/2006/math">
                    <m:r>
                      <a:rPr lang="en-US" altLang="zh-CN" sz="2000" i="1">
                        <a:latin typeface="Cambria Math" panose="02040503050406030204" pitchFamily="18" charset="0"/>
                      </a:rPr>
                      <m:t>ℒ</m:t>
                    </m:r>
                    <m:r>
                      <a:rPr lang="en-US" altLang="zh-CN" sz="2000" i="1">
                        <a:latin typeface="Cambria Math" panose="02040503050406030204" pitchFamily="18" charset="0"/>
                      </a:rPr>
                      <m:t>=</m:t>
                    </m:r>
                    <m:d>
                      <m:dPr>
                        <m:begChr m:val="|"/>
                        <m:endChr m:val="|"/>
                        <m:ctrlPr>
                          <a:rPr lang="en-US" altLang="zh-CN" sz="2000" i="1">
                            <a:latin typeface="Cambria Math" panose="02040503050406030204" pitchFamily="18" charset="0"/>
                          </a:rPr>
                        </m:ctrlPr>
                      </m:dPr>
                      <m:e>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𝑀𝑒𝑎𝑛</m:t>
                            </m:r>
                            <m:d>
                              <m:dPr>
                                <m:ctrlPr>
                                  <a:rPr lang="en-US" altLang="zh-CN" sz="2000" i="1">
                                    <a:latin typeface="Cambria Math" panose="02040503050406030204" pitchFamily="18" charset="0"/>
                                  </a:rPr>
                                </m:ctrlPr>
                              </m:d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𝐻</m:t>
                                    </m:r>
                                  </m:e>
                                </m:acc>
                              </m:e>
                            </m:d>
                            <m:r>
                              <a:rPr lang="en-US" altLang="zh-CN" sz="2000" i="1">
                                <a:latin typeface="Cambria Math" panose="02040503050406030204" pitchFamily="18" charset="0"/>
                              </a:rPr>
                              <m:t>−</m:t>
                            </m:r>
                            <m:r>
                              <a:rPr lang="en-US" altLang="zh-CN" sz="2000" i="1">
                                <a:latin typeface="Cambria Math" panose="02040503050406030204" pitchFamily="18" charset="0"/>
                              </a:rPr>
                              <m:t>𝑀𝑒𝑎𝑛</m:t>
                            </m:r>
                            <m:d>
                              <m:dPr>
                                <m:ctrlPr>
                                  <a:rPr lang="en-US" altLang="zh-CN" sz="2000" i="1">
                                    <a:latin typeface="Cambria Math" panose="02040503050406030204" pitchFamily="18" charset="0"/>
                                  </a:rPr>
                                </m:ctrlPr>
                              </m:dPr>
                              <m:e>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𝐻</m:t>
                                    </m:r>
                                  </m:e>
                                </m:acc>
                              </m:e>
                            </m:d>
                          </m:e>
                        </m:d>
                      </m:e>
                    </m:d>
                  </m:oMath>
                </a14:m>
                <a:endParaRPr lang="en-US" altLang="zh-CN" dirty="0">
                  <a:latin typeface="Times New Roman" panose="02020603050405020304" pitchFamily="18" charset="0"/>
                </a:endParaRPr>
              </a:p>
              <a:p>
                <a:pPr lvl="1"/>
                <a:r>
                  <a:rPr lang="en-US" altLang="zh-CN" dirty="0">
                    <a:latin typeface="Times New Roman" panose="02020603050405020304" pitchFamily="18" charset="0"/>
                  </a:rPr>
                  <a:t>Synthetic dataset could better learn the </a:t>
                </a:r>
                <a:r>
                  <a:rPr lang="en-US" altLang="zh-CN" dirty="0">
                    <a:solidFill>
                      <a:schemeClr val="accent5">
                        <a:lumMod val="75000"/>
                      </a:schemeClr>
                    </a:solidFill>
                    <a:latin typeface="Times New Roman" panose="02020603050405020304" pitchFamily="18" charset="0"/>
                  </a:rPr>
                  <a:t>training dynamics</a:t>
                </a:r>
                <a:r>
                  <a:rPr lang="en-US" altLang="zh-CN" dirty="0">
                    <a:latin typeface="Times New Roman" panose="02020603050405020304" pitchFamily="18" charset="0"/>
                  </a:rPr>
                  <a:t> of the real dataset.</a:t>
                </a:r>
              </a:p>
              <a:p>
                <a:endParaRPr lang="zh-CN" altLang="en-US" b="1" dirty="0"/>
              </a:p>
            </p:txBody>
          </p:sp>
        </mc:Choice>
        <mc:Fallback xmlns="">
          <p:sp>
            <p:nvSpPr>
              <p:cNvPr id="4" name="文本占位符 3">
                <a:extLst>
                  <a:ext uri="{FF2B5EF4-FFF2-40B4-BE49-F238E27FC236}">
                    <a16:creationId xmlns:a16="http://schemas.microsoft.com/office/drawing/2014/main" id="{26A3068C-E863-4B94-B0C0-5F5DA40060C4}"/>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390" r="-446"/>
                </a:stretch>
              </a:blipFill>
            </p:spPr>
            <p:txBody>
              <a:bodyPr/>
              <a:lstStyle/>
              <a:p>
                <a:r>
                  <a:rPr lang="zh-CN" altLang="en-US">
                    <a:noFill/>
                  </a:rPr>
                  <a:t> </a:t>
                </a:r>
              </a:p>
            </p:txBody>
          </p:sp>
        </mc:Fallback>
      </mc:AlternateContent>
      <p:grpSp>
        <p:nvGrpSpPr>
          <p:cNvPr id="5" name="组合 4">
            <a:extLst>
              <a:ext uri="{FF2B5EF4-FFF2-40B4-BE49-F238E27FC236}">
                <a16:creationId xmlns:a16="http://schemas.microsoft.com/office/drawing/2014/main" id="{5B7D12DE-6C52-464C-9DF7-B55A4ADF0E3F}"/>
              </a:ext>
            </a:extLst>
          </p:cNvPr>
          <p:cNvGrpSpPr/>
          <p:nvPr/>
        </p:nvGrpSpPr>
        <p:grpSpPr>
          <a:xfrm>
            <a:off x="2236901" y="3432202"/>
            <a:ext cx="6464615" cy="2691668"/>
            <a:chOff x="634576" y="2561472"/>
            <a:chExt cx="10568339" cy="4400333"/>
          </a:xfrm>
        </p:grpSpPr>
        <p:pic>
          <p:nvPicPr>
            <p:cNvPr id="6" name="图片 5">
              <a:extLst>
                <a:ext uri="{FF2B5EF4-FFF2-40B4-BE49-F238E27FC236}">
                  <a16:creationId xmlns:a16="http://schemas.microsoft.com/office/drawing/2014/main" id="{FD014840-C494-4115-BE58-7F3B605C73A4}"/>
                </a:ext>
              </a:extLst>
            </p:cNvPr>
            <p:cNvPicPr>
              <a:picLocks noChangeAspect="1"/>
            </p:cNvPicPr>
            <p:nvPr/>
          </p:nvPicPr>
          <p:blipFill>
            <a:blip r:embed="rId4"/>
            <a:stretch>
              <a:fillRect/>
            </a:stretch>
          </p:blipFill>
          <p:spPr>
            <a:xfrm>
              <a:off x="634576" y="2561472"/>
              <a:ext cx="10568339" cy="4400333"/>
            </a:xfrm>
            <a:prstGeom prst="rect">
              <a:avLst/>
            </a:prstGeom>
          </p:spPr>
        </p:pic>
        <p:sp>
          <p:nvSpPr>
            <p:cNvPr id="7" name="矩形 6">
              <a:extLst>
                <a:ext uri="{FF2B5EF4-FFF2-40B4-BE49-F238E27FC236}">
                  <a16:creationId xmlns:a16="http://schemas.microsoft.com/office/drawing/2014/main" id="{CFA6AC66-A2F0-4A91-A988-11161219CF1C}"/>
                </a:ext>
              </a:extLst>
            </p:cNvPr>
            <p:cNvSpPr/>
            <p:nvPr/>
          </p:nvSpPr>
          <p:spPr>
            <a:xfrm>
              <a:off x="4267200" y="3261533"/>
              <a:ext cx="1502229" cy="27674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419">
              <a:extLst>
                <a:ext uri="{FF2B5EF4-FFF2-40B4-BE49-F238E27FC236}">
                  <a16:creationId xmlns:a16="http://schemas.microsoft.com/office/drawing/2014/main" id="{D3FFF4EC-5CCC-4BAC-89AE-624146B8A5A3}"/>
                </a:ext>
              </a:extLst>
            </p:cNvPr>
            <p:cNvSpPr/>
            <p:nvPr/>
          </p:nvSpPr>
          <p:spPr>
            <a:xfrm>
              <a:off x="6137399" y="2772229"/>
              <a:ext cx="4624944" cy="3875884"/>
            </a:xfrm>
            <a:custGeom>
              <a:avLst/>
              <a:gdLst>
                <a:gd name="connsiteX0" fmla="*/ 0 w 3030243"/>
                <a:gd name="connsiteY0" fmla="*/ 505051 h 5922372"/>
                <a:gd name="connsiteX1" fmla="*/ 505051 w 3030243"/>
                <a:gd name="connsiteY1" fmla="*/ 0 h 5922372"/>
                <a:gd name="connsiteX2" fmla="*/ 2525192 w 3030243"/>
                <a:gd name="connsiteY2" fmla="*/ 0 h 5922372"/>
                <a:gd name="connsiteX3" fmla="*/ 3030243 w 3030243"/>
                <a:gd name="connsiteY3" fmla="*/ 505051 h 5922372"/>
                <a:gd name="connsiteX4" fmla="*/ 3030243 w 3030243"/>
                <a:gd name="connsiteY4" fmla="*/ 5417321 h 5922372"/>
                <a:gd name="connsiteX5" fmla="*/ 2525192 w 3030243"/>
                <a:gd name="connsiteY5" fmla="*/ 5922372 h 5922372"/>
                <a:gd name="connsiteX6" fmla="*/ 505051 w 3030243"/>
                <a:gd name="connsiteY6" fmla="*/ 5922372 h 5922372"/>
                <a:gd name="connsiteX7" fmla="*/ 0 w 3030243"/>
                <a:gd name="connsiteY7" fmla="*/ 5417321 h 5922372"/>
                <a:gd name="connsiteX8" fmla="*/ 0 w 3030243"/>
                <a:gd name="connsiteY8" fmla="*/ 505051 h 5922372"/>
                <a:gd name="connsiteX0" fmla="*/ 13061 w 3043304"/>
                <a:gd name="connsiteY0" fmla="*/ 505051 h 5922372"/>
                <a:gd name="connsiteX1" fmla="*/ 518112 w 3043304"/>
                <a:gd name="connsiteY1" fmla="*/ 0 h 5922372"/>
                <a:gd name="connsiteX2" fmla="*/ 2538253 w 3043304"/>
                <a:gd name="connsiteY2" fmla="*/ 0 h 5922372"/>
                <a:gd name="connsiteX3" fmla="*/ 3043304 w 3043304"/>
                <a:gd name="connsiteY3" fmla="*/ 505051 h 5922372"/>
                <a:gd name="connsiteX4" fmla="*/ 3043304 w 3043304"/>
                <a:gd name="connsiteY4" fmla="*/ 5417321 h 5922372"/>
                <a:gd name="connsiteX5" fmla="*/ 2538253 w 3043304"/>
                <a:gd name="connsiteY5" fmla="*/ 5922372 h 5922372"/>
                <a:gd name="connsiteX6" fmla="*/ 518112 w 3043304"/>
                <a:gd name="connsiteY6" fmla="*/ 5922372 h 5922372"/>
                <a:gd name="connsiteX7" fmla="*/ 13061 w 3043304"/>
                <a:gd name="connsiteY7" fmla="*/ 5417321 h 5922372"/>
                <a:gd name="connsiteX8" fmla="*/ 0 w 3043304"/>
                <a:gd name="connsiteY8" fmla="*/ 3499625 h 5922372"/>
                <a:gd name="connsiteX9" fmla="*/ 13061 w 3043304"/>
                <a:gd name="connsiteY9" fmla="*/ 505051 h 5922372"/>
                <a:gd name="connsiteX0" fmla="*/ 45314 w 3075557"/>
                <a:gd name="connsiteY0" fmla="*/ 505051 h 5922372"/>
                <a:gd name="connsiteX1" fmla="*/ 550365 w 3075557"/>
                <a:gd name="connsiteY1" fmla="*/ 0 h 5922372"/>
                <a:gd name="connsiteX2" fmla="*/ 2570506 w 3075557"/>
                <a:gd name="connsiteY2" fmla="*/ 0 h 5922372"/>
                <a:gd name="connsiteX3" fmla="*/ 3075557 w 3075557"/>
                <a:gd name="connsiteY3" fmla="*/ 505051 h 5922372"/>
                <a:gd name="connsiteX4" fmla="*/ 3075557 w 3075557"/>
                <a:gd name="connsiteY4" fmla="*/ 5417321 h 5922372"/>
                <a:gd name="connsiteX5" fmla="*/ 2570506 w 3075557"/>
                <a:gd name="connsiteY5" fmla="*/ 5922372 h 5922372"/>
                <a:gd name="connsiteX6" fmla="*/ 550365 w 3075557"/>
                <a:gd name="connsiteY6" fmla="*/ 5922372 h 5922372"/>
                <a:gd name="connsiteX7" fmla="*/ 45314 w 3075557"/>
                <a:gd name="connsiteY7" fmla="*/ 5417321 h 5922372"/>
                <a:gd name="connsiteX8" fmla="*/ 32253 w 3075557"/>
                <a:gd name="connsiteY8" fmla="*/ 3499625 h 5922372"/>
                <a:gd name="connsiteX9" fmla="*/ 22728 w 3075557"/>
                <a:gd name="connsiteY9" fmla="*/ 3366275 h 5922372"/>
                <a:gd name="connsiteX10" fmla="*/ 45314 w 3075557"/>
                <a:gd name="connsiteY10" fmla="*/ 505051 h 5922372"/>
                <a:gd name="connsiteX0" fmla="*/ 3270614 w 6300857"/>
                <a:gd name="connsiteY0" fmla="*/ 505051 h 5922372"/>
                <a:gd name="connsiteX1" fmla="*/ 3775665 w 6300857"/>
                <a:gd name="connsiteY1" fmla="*/ 0 h 5922372"/>
                <a:gd name="connsiteX2" fmla="*/ 5795806 w 6300857"/>
                <a:gd name="connsiteY2" fmla="*/ 0 h 5922372"/>
                <a:gd name="connsiteX3" fmla="*/ 6300857 w 6300857"/>
                <a:gd name="connsiteY3" fmla="*/ 505051 h 5922372"/>
                <a:gd name="connsiteX4" fmla="*/ 6300857 w 6300857"/>
                <a:gd name="connsiteY4" fmla="*/ 5417321 h 5922372"/>
                <a:gd name="connsiteX5" fmla="*/ 5795806 w 6300857"/>
                <a:gd name="connsiteY5" fmla="*/ 5922372 h 5922372"/>
                <a:gd name="connsiteX6" fmla="*/ 3775665 w 6300857"/>
                <a:gd name="connsiteY6" fmla="*/ 5922372 h 5922372"/>
                <a:gd name="connsiteX7" fmla="*/ 3270614 w 6300857"/>
                <a:gd name="connsiteY7" fmla="*/ 5417321 h 5922372"/>
                <a:gd name="connsiteX8" fmla="*/ 3 w 6300857"/>
                <a:gd name="connsiteY8" fmla="*/ 3585350 h 5922372"/>
                <a:gd name="connsiteX9" fmla="*/ 3248028 w 6300857"/>
                <a:gd name="connsiteY9" fmla="*/ 3366275 h 5922372"/>
                <a:gd name="connsiteX10" fmla="*/ 3270614 w 6300857"/>
                <a:gd name="connsiteY10" fmla="*/ 505051 h 5922372"/>
                <a:gd name="connsiteX0" fmla="*/ 3270614 w 6300857"/>
                <a:gd name="connsiteY0" fmla="*/ 505051 h 5922372"/>
                <a:gd name="connsiteX1" fmla="*/ 3775665 w 6300857"/>
                <a:gd name="connsiteY1" fmla="*/ 0 h 5922372"/>
                <a:gd name="connsiteX2" fmla="*/ 5795806 w 6300857"/>
                <a:gd name="connsiteY2" fmla="*/ 0 h 5922372"/>
                <a:gd name="connsiteX3" fmla="*/ 6300857 w 6300857"/>
                <a:gd name="connsiteY3" fmla="*/ 505051 h 5922372"/>
                <a:gd name="connsiteX4" fmla="*/ 6300857 w 6300857"/>
                <a:gd name="connsiteY4" fmla="*/ 5417321 h 5922372"/>
                <a:gd name="connsiteX5" fmla="*/ 5795806 w 6300857"/>
                <a:gd name="connsiteY5" fmla="*/ 5922372 h 5922372"/>
                <a:gd name="connsiteX6" fmla="*/ 3775665 w 6300857"/>
                <a:gd name="connsiteY6" fmla="*/ 5922372 h 5922372"/>
                <a:gd name="connsiteX7" fmla="*/ 3270614 w 6300857"/>
                <a:gd name="connsiteY7" fmla="*/ 5417321 h 5922372"/>
                <a:gd name="connsiteX8" fmla="*/ 3 w 6300857"/>
                <a:gd name="connsiteY8" fmla="*/ 3585350 h 5922372"/>
                <a:gd name="connsiteX9" fmla="*/ 3276603 w 6300857"/>
                <a:gd name="connsiteY9" fmla="*/ 3471050 h 5922372"/>
                <a:gd name="connsiteX10" fmla="*/ 3270614 w 6300857"/>
                <a:gd name="connsiteY10" fmla="*/ 505051 h 5922372"/>
                <a:gd name="connsiteX0" fmla="*/ 3277415 w 6307658"/>
                <a:gd name="connsiteY0" fmla="*/ 505051 h 5987399"/>
                <a:gd name="connsiteX1" fmla="*/ 3782466 w 6307658"/>
                <a:gd name="connsiteY1" fmla="*/ 0 h 5987399"/>
                <a:gd name="connsiteX2" fmla="*/ 5802607 w 6307658"/>
                <a:gd name="connsiteY2" fmla="*/ 0 h 5987399"/>
                <a:gd name="connsiteX3" fmla="*/ 6307658 w 6307658"/>
                <a:gd name="connsiteY3" fmla="*/ 505051 h 5987399"/>
                <a:gd name="connsiteX4" fmla="*/ 6307658 w 6307658"/>
                <a:gd name="connsiteY4" fmla="*/ 5417321 h 5987399"/>
                <a:gd name="connsiteX5" fmla="*/ 5802607 w 6307658"/>
                <a:gd name="connsiteY5" fmla="*/ 5922372 h 5987399"/>
                <a:gd name="connsiteX6" fmla="*/ 3782466 w 6307658"/>
                <a:gd name="connsiteY6" fmla="*/ 5922372 h 5987399"/>
                <a:gd name="connsiteX7" fmla="*/ 815 w 6307658"/>
                <a:gd name="connsiteY7" fmla="*/ 5836421 h 5987399"/>
                <a:gd name="connsiteX8" fmla="*/ 6804 w 6307658"/>
                <a:gd name="connsiteY8" fmla="*/ 3585350 h 5987399"/>
                <a:gd name="connsiteX9" fmla="*/ 3283404 w 6307658"/>
                <a:gd name="connsiteY9" fmla="*/ 3471050 h 5987399"/>
                <a:gd name="connsiteX10" fmla="*/ 3277415 w 6307658"/>
                <a:gd name="connsiteY10" fmla="*/ 505051 h 5987399"/>
                <a:gd name="connsiteX0" fmla="*/ 3277415 w 6307658"/>
                <a:gd name="connsiteY0" fmla="*/ 505051 h 5987399"/>
                <a:gd name="connsiteX1" fmla="*/ 3782466 w 6307658"/>
                <a:gd name="connsiteY1" fmla="*/ 0 h 5987399"/>
                <a:gd name="connsiteX2" fmla="*/ 5802607 w 6307658"/>
                <a:gd name="connsiteY2" fmla="*/ 0 h 5987399"/>
                <a:gd name="connsiteX3" fmla="*/ 6307658 w 6307658"/>
                <a:gd name="connsiteY3" fmla="*/ 505051 h 5987399"/>
                <a:gd name="connsiteX4" fmla="*/ 6307658 w 6307658"/>
                <a:gd name="connsiteY4" fmla="*/ 5417321 h 5987399"/>
                <a:gd name="connsiteX5" fmla="*/ 5802607 w 6307658"/>
                <a:gd name="connsiteY5" fmla="*/ 5922372 h 5987399"/>
                <a:gd name="connsiteX6" fmla="*/ 3782466 w 6307658"/>
                <a:gd name="connsiteY6" fmla="*/ 5922372 h 5987399"/>
                <a:gd name="connsiteX7" fmla="*/ 815 w 6307658"/>
                <a:gd name="connsiteY7" fmla="*/ 5836421 h 5987399"/>
                <a:gd name="connsiteX8" fmla="*/ 6804 w 6307658"/>
                <a:gd name="connsiteY8" fmla="*/ 3585350 h 5987399"/>
                <a:gd name="connsiteX9" fmla="*/ 3350079 w 6307658"/>
                <a:gd name="connsiteY9" fmla="*/ 3490100 h 5987399"/>
                <a:gd name="connsiteX10" fmla="*/ 3277415 w 6307658"/>
                <a:gd name="connsiteY10" fmla="*/ 505051 h 5987399"/>
                <a:gd name="connsiteX0" fmla="*/ 3325040 w 6307658"/>
                <a:gd name="connsiteY0" fmla="*/ 505051 h 5987399"/>
                <a:gd name="connsiteX1" fmla="*/ 3782466 w 6307658"/>
                <a:gd name="connsiteY1" fmla="*/ 0 h 5987399"/>
                <a:gd name="connsiteX2" fmla="*/ 5802607 w 6307658"/>
                <a:gd name="connsiteY2" fmla="*/ 0 h 5987399"/>
                <a:gd name="connsiteX3" fmla="*/ 6307658 w 6307658"/>
                <a:gd name="connsiteY3" fmla="*/ 505051 h 5987399"/>
                <a:gd name="connsiteX4" fmla="*/ 6307658 w 6307658"/>
                <a:gd name="connsiteY4" fmla="*/ 5417321 h 5987399"/>
                <a:gd name="connsiteX5" fmla="*/ 5802607 w 6307658"/>
                <a:gd name="connsiteY5" fmla="*/ 5922372 h 5987399"/>
                <a:gd name="connsiteX6" fmla="*/ 3782466 w 6307658"/>
                <a:gd name="connsiteY6" fmla="*/ 5922372 h 5987399"/>
                <a:gd name="connsiteX7" fmla="*/ 815 w 6307658"/>
                <a:gd name="connsiteY7" fmla="*/ 5836421 h 5987399"/>
                <a:gd name="connsiteX8" fmla="*/ 6804 w 6307658"/>
                <a:gd name="connsiteY8" fmla="*/ 3585350 h 5987399"/>
                <a:gd name="connsiteX9" fmla="*/ 3350079 w 6307658"/>
                <a:gd name="connsiteY9" fmla="*/ 3490100 h 5987399"/>
                <a:gd name="connsiteX10" fmla="*/ 3325040 w 6307658"/>
                <a:gd name="connsiteY10" fmla="*/ 505051 h 5987399"/>
                <a:gd name="connsiteX0" fmla="*/ 3267890 w 6307658"/>
                <a:gd name="connsiteY0" fmla="*/ 505051 h 5987399"/>
                <a:gd name="connsiteX1" fmla="*/ 3782466 w 6307658"/>
                <a:gd name="connsiteY1" fmla="*/ 0 h 5987399"/>
                <a:gd name="connsiteX2" fmla="*/ 5802607 w 6307658"/>
                <a:gd name="connsiteY2" fmla="*/ 0 h 5987399"/>
                <a:gd name="connsiteX3" fmla="*/ 6307658 w 6307658"/>
                <a:gd name="connsiteY3" fmla="*/ 505051 h 5987399"/>
                <a:gd name="connsiteX4" fmla="*/ 6307658 w 6307658"/>
                <a:gd name="connsiteY4" fmla="*/ 5417321 h 5987399"/>
                <a:gd name="connsiteX5" fmla="*/ 5802607 w 6307658"/>
                <a:gd name="connsiteY5" fmla="*/ 5922372 h 5987399"/>
                <a:gd name="connsiteX6" fmla="*/ 3782466 w 6307658"/>
                <a:gd name="connsiteY6" fmla="*/ 5922372 h 5987399"/>
                <a:gd name="connsiteX7" fmla="*/ 815 w 6307658"/>
                <a:gd name="connsiteY7" fmla="*/ 5836421 h 5987399"/>
                <a:gd name="connsiteX8" fmla="*/ 6804 w 6307658"/>
                <a:gd name="connsiteY8" fmla="*/ 3585350 h 5987399"/>
                <a:gd name="connsiteX9" fmla="*/ 3350079 w 6307658"/>
                <a:gd name="connsiteY9" fmla="*/ 3490100 h 5987399"/>
                <a:gd name="connsiteX10" fmla="*/ 3267890 w 6307658"/>
                <a:gd name="connsiteY10" fmla="*/ 505051 h 5987399"/>
                <a:gd name="connsiteX0" fmla="*/ 3267890 w 6307658"/>
                <a:gd name="connsiteY0" fmla="*/ 505051 h 5987399"/>
                <a:gd name="connsiteX1" fmla="*/ 3782466 w 6307658"/>
                <a:gd name="connsiteY1" fmla="*/ 0 h 5987399"/>
                <a:gd name="connsiteX2" fmla="*/ 5802607 w 6307658"/>
                <a:gd name="connsiteY2" fmla="*/ 0 h 5987399"/>
                <a:gd name="connsiteX3" fmla="*/ 6307658 w 6307658"/>
                <a:gd name="connsiteY3" fmla="*/ 505051 h 5987399"/>
                <a:gd name="connsiteX4" fmla="*/ 6307658 w 6307658"/>
                <a:gd name="connsiteY4" fmla="*/ 5417321 h 5987399"/>
                <a:gd name="connsiteX5" fmla="*/ 5802607 w 6307658"/>
                <a:gd name="connsiteY5" fmla="*/ 5922372 h 5987399"/>
                <a:gd name="connsiteX6" fmla="*/ 3782466 w 6307658"/>
                <a:gd name="connsiteY6" fmla="*/ 5922372 h 5987399"/>
                <a:gd name="connsiteX7" fmla="*/ 815 w 6307658"/>
                <a:gd name="connsiteY7" fmla="*/ 5836421 h 5987399"/>
                <a:gd name="connsiteX8" fmla="*/ 6804 w 6307658"/>
                <a:gd name="connsiteY8" fmla="*/ 3585350 h 5987399"/>
                <a:gd name="connsiteX9" fmla="*/ 3350079 w 6307658"/>
                <a:gd name="connsiteY9" fmla="*/ 3490100 h 5987399"/>
                <a:gd name="connsiteX10" fmla="*/ 3267890 w 6307658"/>
                <a:gd name="connsiteY10" fmla="*/ 505051 h 5987399"/>
                <a:gd name="connsiteX0" fmla="*/ 3267890 w 6307658"/>
                <a:gd name="connsiteY0" fmla="*/ 505051 h 5987399"/>
                <a:gd name="connsiteX1" fmla="*/ 3782466 w 6307658"/>
                <a:gd name="connsiteY1" fmla="*/ 0 h 5987399"/>
                <a:gd name="connsiteX2" fmla="*/ 5802607 w 6307658"/>
                <a:gd name="connsiteY2" fmla="*/ 0 h 5987399"/>
                <a:gd name="connsiteX3" fmla="*/ 6307658 w 6307658"/>
                <a:gd name="connsiteY3" fmla="*/ 505051 h 5987399"/>
                <a:gd name="connsiteX4" fmla="*/ 6307658 w 6307658"/>
                <a:gd name="connsiteY4" fmla="*/ 5417321 h 5987399"/>
                <a:gd name="connsiteX5" fmla="*/ 5802607 w 6307658"/>
                <a:gd name="connsiteY5" fmla="*/ 5922372 h 5987399"/>
                <a:gd name="connsiteX6" fmla="*/ 3782466 w 6307658"/>
                <a:gd name="connsiteY6" fmla="*/ 5922372 h 5987399"/>
                <a:gd name="connsiteX7" fmla="*/ 815 w 6307658"/>
                <a:gd name="connsiteY7" fmla="*/ 5836421 h 5987399"/>
                <a:gd name="connsiteX8" fmla="*/ 6804 w 6307658"/>
                <a:gd name="connsiteY8" fmla="*/ 3585350 h 5987399"/>
                <a:gd name="connsiteX9" fmla="*/ 3292929 w 6307658"/>
                <a:gd name="connsiteY9" fmla="*/ 3490100 h 5987399"/>
                <a:gd name="connsiteX10" fmla="*/ 3267890 w 6307658"/>
                <a:gd name="connsiteY10" fmla="*/ 505051 h 5987399"/>
                <a:gd name="connsiteX0" fmla="*/ 3267890 w 6307658"/>
                <a:gd name="connsiteY0" fmla="*/ 505051 h 5987399"/>
                <a:gd name="connsiteX1" fmla="*/ 3782466 w 6307658"/>
                <a:gd name="connsiteY1" fmla="*/ 0 h 5987399"/>
                <a:gd name="connsiteX2" fmla="*/ 5802607 w 6307658"/>
                <a:gd name="connsiteY2" fmla="*/ 0 h 5987399"/>
                <a:gd name="connsiteX3" fmla="*/ 6307658 w 6307658"/>
                <a:gd name="connsiteY3" fmla="*/ 505051 h 5987399"/>
                <a:gd name="connsiteX4" fmla="*/ 6307658 w 6307658"/>
                <a:gd name="connsiteY4" fmla="*/ 5417321 h 5987399"/>
                <a:gd name="connsiteX5" fmla="*/ 5802607 w 6307658"/>
                <a:gd name="connsiteY5" fmla="*/ 5922372 h 5987399"/>
                <a:gd name="connsiteX6" fmla="*/ 3782466 w 6307658"/>
                <a:gd name="connsiteY6" fmla="*/ 5922372 h 5987399"/>
                <a:gd name="connsiteX7" fmla="*/ 815 w 6307658"/>
                <a:gd name="connsiteY7" fmla="*/ 5836421 h 5987399"/>
                <a:gd name="connsiteX8" fmla="*/ 6804 w 6307658"/>
                <a:gd name="connsiteY8" fmla="*/ 3585350 h 5987399"/>
                <a:gd name="connsiteX9" fmla="*/ 3292929 w 6307658"/>
                <a:gd name="connsiteY9" fmla="*/ 3490100 h 5987399"/>
                <a:gd name="connsiteX10" fmla="*/ 3267890 w 6307658"/>
                <a:gd name="connsiteY10" fmla="*/ 505051 h 5987399"/>
                <a:gd name="connsiteX0" fmla="*/ 3354713 w 6394481"/>
                <a:gd name="connsiteY0" fmla="*/ 505051 h 5987399"/>
                <a:gd name="connsiteX1" fmla="*/ 3869289 w 6394481"/>
                <a:gd name="connsiteY1" fmla="*/ 0 h 5987399"/>
                <a:gd name="connsiteX2" fmla="*/ 5889430 w 6394481"/>
                <a:gd name="connsiteY2" fmla="*/ 0 h 5987399"/>
                <a:gd name="connsiteX3" fmla="*/ 6394481 w 6394481"/>
                <a:gd name="connsiteY3" fmla="*/ 505051 h 5987399"/>
                <a:gd name="connsiteX4" fmla="*/ 6394481 w 6394481"/>
                <a:gd name="connsiteY4" fmla="*/ 5417321 h 5987399"/>
                <a:gd name="connsiteX5" fmla="*/ 5889430 w 6394481"/>
                <a:gd name="connsiteY5" fmla="*/ 5922372 h 5987399"/>
                <a:gd name="connsiteX6" fmla="*/ 3869289 w 6394481"/>
                <a:gd name="connsiteY6" fmla="*/ 5922372 h 5987399"/>
                <a:gd name="connsiteX7" fmla="*/ 87638 w 6394481"/>
                <a:gd name="connsiteY7" fmla="*/ 5836421 h 5987399"/>
                <a:gd name="connsiteX8" fmla="*/ 93627 w 6394481"/>
                <a:gd name="connsiteY8" fmla="*/ 3585350 h 5987399"/>
                <a:gd name="connsiteX9" fmla="*/ 3379752 w 6394481"/>
                <a:gd name="connsiteY9" fmla="*/ 3490100 h 5987399"/>
                <a:gd name="connsiteX10" fmla="*/ 3354713 w 6394481"/>
                <a:gd name="connsiteY10" fmla="*/ 505051 h 5987399"/>
                <a:gd name="connsiteX0" fmla="*/ 3335282 w 6375050"/>
                <a:gd name="connsiteY0" fmla="*/ 505051 h 5987399"/>
                <a:gd name="connsiteX1" fmla="*/ 3849858 w 6375050"/>
                <a:gd name="connsiteY1" fmla="*/ 0 h 5987399"/>
                <a:gd name="connsiteX2" fmla="*/ 5869999 w 6375050"/>
                <a:gd name="connsiteY2" fmla="*/ 0 h 5987399"/>
                <a:gd name="connsiteX3" fmla="*/ 6375050 w 6375050"/>
                <a:gd name="connsiteY3" fmla="*/ 505051 h 5987399"/>
                <a:gd name="connsiteX4" fmla="*/ 6375050 w 6375050"/>
                <a:gd name="connsiteY4" fmla="*/ 5417321 h 5987399"/>
                <a:gd name="connsiteX5" fmla="*/ 5869999 w 6375050"/>
                <a:gd name="connsiteY5" fmla="*/ 5922372 h 5987399"/>
                <a:gd name="connsiteX6" fmla="*/ 3849858 w 6375050"/>
                <a:gd name="connsiteY6" fmla="*/ 5922372 h 5987399"/>
                <a:gd name="connsiteX7" fmla="*/ 68207 w 6375050"/>
                <a:gd name="connsiteY7" fmla="*/ 5836421 h 5987399"/>
                <a:gd name="connsiteX8" fmla="*/ 74196 w 6375050"/>
                <a:gd name="connsiteY8" fmla="*/ 3585350 h 5987399"/>
                <a:gd name="connsiteX9" fmla="*/ 3360321 w 6375050"/>
                <a:gd name="connsiteY9" fmla="*/ 3490100 h 5987399"/>
                <a:gd name="connsiteX10" fmla="*/ 3335282 w 6375050"/>
                <a:gd name="connsiteY10" fmla="*/ 505051 h 5987399"/>
                <a:gd name="connsiteX0" fmla="*/ 3267891 w 6307659"/>
                <a:gd name="connsiteY0" fmla="*/ 505051 h 5987399"/>
                <a:gd name="connsiteX1" fmla="*/ 3782467 w 6307659"/>
                <a:gd name="connsiteY1" fmla="*/ 0 h 5987399"/>
                <a:gd name="connsiteX2" fmla="*/ 5802608 w 6307659"/>
                <a:gd name="connsiteY2" fmla="*/ 0 h 5987399"/>
                <a:gd name="connsiteX3" fmla="*/ 6307659 w 6307659"/>
                <a:gd name="connsiteY3" fmla="*/ 505051 h 5987399"/>
                <a:gd name="connsiteX4" fmla="*/ 6307659 w 6307659"/>
                <a:gd name="connsiteY4" fmla="*/ 5417321 h 5987399"/>
                <a:gd name="connsiteX5" fmla="*/ 5802608 w 6307659"/>
                <a:gd name="connsiteY5" fmla="*/ 5922372 h 5987399"/>
                <a:gd name="connsiteX6" fmla="*/ 3782467 w 6307659"/>
                <a:gd name="connsiteY6" fmla="*/ 5922372 h 5987399"/>
                <a:gd name="connsiteX7" fmla="*/ 816 w 6307659"/>
                <a:gd name="connsiteY7" fmla="*/ 5836421 h 5987399"/>
                <a:gd name="connsiteX8" fmla="*/ 6805 w 6307659"/>
                <a:gd name="connsiteY8" fmla="*/ 3585350 h 5987399"/>
                <a:gd name="connsiteX9" fmla="*/ 3292930 w 6307659"/>
                <a:gd name="connsiteY9" fmla="*/ 3490100 h 5987399"/>
                <a:gd name="connsiteX10" fmla="*/ 3267891 w 6307659"/>
                <a:gd name="connsiteY10" fmla="*/ 505051 h 5987399"/>
                <a:gd name="connsiteX0" fmla="*/ 3267891 w 6307659"/>
                <a:gd name="connsiteY0" fmla="*/ 505051 h 5987399"/>
                <a:gd name="connsiteX1" fmla="*/ 3782467 w 6307659"/>
                <a:gd name="connsiteY1" fmla="*/ 0 h 5987399"/>
                <a:gd name="connsiteX2" fmla="*/ 5802608 w 6307659"/>
                <a:gd name="connsiteY2" fmla="*/ 0 h 5987399"/>
                <a:gd name="connsiteX3" fmla="*/ 6307659 w 6307659"/>
                <a:gd name="connsiteY3" fmla="*/ 505051 h 5987399"/>
                <a:gd name="connsiteX4" fmla="*/ 6307659 w 6307659"/>
                <a:gd name="connsiteY4" fmla="*/ 5417321 h 5987399"/>
                <a:gd name="connsiteX5" fmla="*/ 5802608 w 6307659"/>
                <a:gd name="connsiteY5" fmla="*/ 5922372 h 5987399"/>
                <a:gd name="connsiteX6" fmla="*/ 3782467 w 6307659"/>
                <a:gd name="connsiteY6" fmla="*/ 5922372 h 5987399"/>
                <a:gd name="connsiteX7" fmla="*/ 816 w 6307659"/>
                <a:gd name="connsiteY7" fmla="*/ 5836421 h 5987399"/>
                <a:gd name="connsiteX8" fmla="*/ 6805 w 6307659"/>
                <a:gd name="connsiteY8" fmla="*/ 3585350 h 5987399"/>
                <a:gd name="connsiteX9" fmla="*/ 3292930 w 6307659"/>
                <a:gd name="connsiteY9" fmla="*/ 3490100 h 5987399"/>
                <a:gd name="connsiteX10" fmla="*/ 3267891 w 6307659"/>
                <a:gd name="connsiteY10" fmla="*/ 505051 h 5987399"/>
                <a:gd name="connsiteX0" fmla="*/ 3267891 w 6307659"/>
                <a:gd name="connsiteY0" fmla="*/ 505051 h 5987399"/>
                <a:gd name="connsiteX1" fmla="*/ 3782467 w 6307659"/>
                <a:gd name="connsiteY1" fmla="*/ 0 h 5987399"/>
                <a:gd name="connsiteX2" fmla="*/ 5802608 w 6307659"/>
                <a:gd name="connsiteY2" fmla="*/ 0 h 5987399"/>
                <a:gd name="connsiteX3" fmla="*/ 6307659 w 6307659"/>
                <a:gd name="connsiteY3" fmla="*/ 505051 h 5987399"/>
                <a:gd name="connsiteX4" fmla="*/ 6307659 w 6307659"/>
                <a:gd name="connsiteY4" fmla="*/ 5417321 h 5987399"/>
                <a:gd name="connsiteX5" fmla="*/ 5802608 w 6307659"/>
                <a:gd name="connsiteY5" fmla="*/ 5922372 h 5987399"/>
                <a:gd name="connsiteX6" fmla="*/ 3782467 w 6307659"/>
                <a:gd name="connsiteY6" fmla="*/ 5922372 h 5987399"/>
                <a:gd name="connsiteX7" fmla="*/ 816 w 6307659"/>
                <a:gd name="connsiteY7" fmla="*/ 5836421 h 5987399"/>
                <a:gd name="connsiteX8" fmla="*/ 6805 w 6307659"/>
                <a:gd name="connsiteY8" fmla="*/ 3585350 h 5987399"/>
                <a:gd name="connsiteX9" fmla="*/ 3292930 w 6307659"/>
                <a:gd name="connsiteY9" fmla="*/ 3490100 h 5987399"/>
                <a:gd name="connsiteX10" fmla="*/ 3267891 w 6307659"/>
                <a:gd name="connsiteY10" fmla="*/ 505051 h 5987399"/>
                <a:gd name="connsiteX0" fmla="*/ 3267891 w 6307659"/>
                <a:gd name="connsiteY0" fmla="*/ 505051 h 5987399"/>
                <a:gd name="connsiteX1" fmla="*/ 3782467 w 6307659"/>
                <a:gd name="connsiteY1" fmla="*/ 0 h 5987399"/>
                <a:gd name="connsiteX2" fmla="*/ 5802608 w 6307659"/>
                <a:gd name="connsiteY2" fmla="*/ 0 h 5987399"/>
                <a:gd name="connsiteX3" fmla="*/ 6307659 w 6307659"/>
                <a:gd name="connsiteY3" fmla="*/ 505051 h 5987399"/>
                <a:gd name="connsiteX4" fmla="*/ 6307659 w 6307659"/>
                <a:gd name="connsiteY4" fmla="*/ 5417321 h 5987399"/>
                <a:gd name="connsiteX5" fmla="*/ 5802608 w 6307659"/>
                <a:gd name="connsiteY5" fmla="*/ 5922372 h 5987399"/>
                <a:gd name="connsiteX6" fmla="*/ 3782467 w 6307659"/>
                <a:gd name="connsiteY6" fmla="*/ 5922372 h 5987399"/>
                <a:gd name="connsiteX7" fmla="*/ 816 w 6307659"/>
                <a:gd name="connsiteY7" fmla="*/ 5836421 h 5987399"/>
                <a:gd name="connsiteX8" fmla="*/ 6805 w 6307659"/>
                <a:gd name="connsiteY8" fmla="*/ 3585350 h 5987399"/>
                <a:gd name="connsiteX9" fmla="*/ 3292930 w 6307659"/>
                <a:gd name="connsiteY9" fmla="*/ 3490100 h 5987399"/>
                <a:gd name="connsiteX10" fmla="*/ 3267891 w 6307659"/>
                <a:gd name="connsiteY10" fmla="*/ 505051 h 5987399"/>
                <a:gd name="connsiteX0" fmla="*/ 3267891 w 6307659"/>
                <a:gd name="connsiteY0" fmla="*/ 505051 h 5987399"/>
                <a:gd name="connsiteX1" fmla="*/ 3782467 w 6307659"/>
                <a:gd name="connsiteY1" fmla="*/ 0 h 5987399"/>
                <a:gd name="connsiteX2" fmla="*/ 5802608 w 6307659"/>
                <a:gd name="connsiteY2" fmla="*/ 0 h 5987399"/>
                <a:gd name="connsiteX3" fmla="*/ 6307659 w 6307659"/>
                <a:gd name="connsiteY3" fmla="*/ 505051 h 5987399"/>
                <a:gd name="connsiteX4" fmla="*/ 6307659 w 6307659"/>
                <a:gd name="connsiteY4" fmla="*/ 5417321 h 5987399"/>
                <a:gd name="connsiteX5" fmla="*/ 5802608 w 6307659"/>
                <a:gd name="connsiteY5" fmla="*/ 5922372 h 5987399"/>
                <a:gd name="connsiteX6" fmla="*/ 3782467 w 6307659"/>
                <a:gd name="connsiteY6" fmla="*/ 5922372 h 5987399"/>
                <a:gd name="connsiteX7" fmla="*/ 816 w 6307659"/>
                <a:gd name="connsiteY7" fmla="*/ 5836421 h 5987399"/>
                <a:gd name="connsiteX8" fmla="*/ 6805 w 6307659"/>
                <a:gd name="connsiteY8" fmla="*/ 3585350 h 5987399"/>
                <a:gd name="connsiteX9" fmla="*/ 3292930 w 6307659"/>
                <a:gd name="connsiteY9" fmla="*/ 3490100 h 5987399"/>
                <a:gd name="connsiteX10" fmla="*/ 3267891 w 6307659"/>
                <a:gd name="connsiteY10" fmla="*/ 505051 h 5987399"/>
                <a:gd name="connsiteX0" fmla="*/ 3267891 w 6307659"/>
                <a:gd name="connsiteY0" fmla="*/ 505051 h 5926106"/>
                <a:gd name="connsiteX1" fmla="*/ 3782467 w 6307659"/>
                <a:gd name="connsiteY1" fmla="*/ 0 h 5926106"/>
                <a:gd name="connsiteX2" fmla="*/ 5802608 w 6307659"/>
                <a:gd name="connsiteY2" fmla="*/ 0 h 5926106"/>
                <a:gd name="connsiteX3" fmla="*/ 6307659 w 6307659"/>
                <a:gd name="connsiteY3" fmla="*/ 505051 h 5926106"/>
                <a:gd name="connsiteX4" fmla="*/ 6307659 w 6307659"/>
                <a:gd name="connsiteY4" fmla="*/ 5417321 h 5926106"/>
                <a:gd name="connsiteX5" fmla="*/ 5802608 w 6307659"/>
                <a:gd name="connsiteY5" fmla="*/ 5922372 h 5926106"/>
                <a:gd name="connsiteX6" fmla="*/ 3782467 w 6307659"/>
                <a:gd name="connsiteY6" fmla="*/ 5922372 h 5926106"/>
                <a:gd name="connsiteX7" fmla="*/ 816 w 6307659"/>
                <a:gd name="connsiteY7" fmla="*/ 5836421 h 5926106"/>
                <a:gd name="connsiteX8" fmla="*/ 6805 w 6307659"/>
                <a:gd name="connsiteY8" fmla="*/ 3585350 h 5926106"/>
                <a:gd name="connsiteX9" fmla="*/ 3292930 w 6307659"/>
                <a:gd name="connsiteY9" fmla="*/ 3490100 h 5926106"/>
                <a:gd name="connsiteX10" fmla="*/ 3267891 w 6307659"/>
                <a:gd name="connsiteY10" fmla="*/ 505051 h 592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7659" h="5926106">
                  <a:moveTo>
                    <a:pt x="3267891" y="505051"/>
                  </a:moveTo>
                  <a:cubicBezTo>
                    <a:pt x="3267891" y="10219"/>
                    <a:pt x="3503535" y="0"/>
                    <a:pt x="3782467" y="0"/>
                  </a:cubicBezTo>
                  <a:lnTo>
                    <a:pt x="5802608" y="0"/>
                  </a:lnTo>
                  <a:cubicBezTo>
                    <a:pt x="6081540" y="0"/>
                    <a:pt x="6307659" y="226119"/>
                    <a:pt x="6307659" y="505051"/>
                  </a:cubicBezTo>
                  <a:lnTo>
                    <a:pt x="6307659" y="5417321"/>
                  </a:lnTo>
                  <a:cubicBezTo>
                    <a:pt x="6307659" y="5696253"/>
                    <a:pt x="6081540" y="5922372"/>
                    <a:pt x="5802608" y="5922372"/>
                  </a:cubicBezTo>
                  <a:lnTo>
                    <a:pt x="3782467" y="5922372"/>
                  </a:lnTo>
                  <a:cubicBezTo>
                    <a:pt x="3503535" y="5922372"/>
                    <a:pt x="816" y="5953428"/>
                    <a:pt x="816" y="5836421"/>
                  </a:cubicBezTo>
                  <a:cubicBezTo>
                    <a:pt x="-3538" y="5197189"/>
                    <a:pt x="11159" y="4224582"/>
                    <a:pt x="6805" y="3585350"/>
                  </a:cubicBezTo>
                  <a:cubicBezTo>
                    <a:pt x="3041" y="3472109"/>
                    <a:pt x="3297103" y="3595496"/>
                    <a:pt x="3292930" y="3490100"/>
                  </a:cubicBezTo>
                  <a:cubicBezTo>
                    <a:pt x="3295107" y="2991004"/>
                    <a:pt x="3275202" y="1091497"/>
                    <a:pt x="3267891" y="50505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文本框 8">
            <a:extLst>
              <a:ext uri="{FF2B5EF4-FFF2-40B4-BE49-F238E27FC236}">
                <a16:creationId xmlns:a16="http://schemas.microsoft.com/office/drawing/2014/main" id="{25A9EC5D-095D-4C29-BDF7-14AD2340731D}"/>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p>
        </p:txBody>
      </p:sp>
    </p:spTree>
    <p:extLst>
      <p:ext uri="{BB962C8B-B14F-4D97-AF65-F5344CB8AC3E}">
        <p14:creationId xmlns:p14="http://schemas.microsoft.com/office/powerpoint/2010/main" val="2008411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0440BC7-D3B2-4B2B-A4DC-DDE663161E1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43</a:t>
            </a:fld>
            <a:endParaRPr lang="zh-CN" altLang="en-US" dirty="0">
              <a:solidFill>
                <a:srgbClr val="000000">
                  <a:tint val="75000"/>
                </a:srgbClr>
              </a:solidFill>
            </a:endParaRPr>
          </a:p>
        </p:txBody>
      </p:sp>
      <mc:AlternateContent xmlns:mc="http://schemas.openxmlformats.org/markup-compatibility/2006" xmlns:a14="http://schemas.microsoft.com/office/drawing/2010/main">
        <mc:Choice Requires="a14">
          <p:sp>
            <p:nvSpPr>
              <p:cNvPr id="4" name="文本占位符 3">
                <a:extLst>
                  <a:ext uri="{FF2B5EF4-FFF2-40B4-BE49-F238E27FC236}">
                    <a16:creationId xmlns:a16="http://schemas.microsoft.com/office/drawing/2014/main" id="{26A3068C-E863-4B94-B0C0-5F5DA40060C4}"/>
                  </a:ext>
                </a:extLst>
              </p:cNvPr>
              <p:cNvSpPr>
                <a:spLocks noGrp="1"/>
              </p:cNvSpPr>
              <p:nvPr>
                <p:ph type="body" sz="quarter" idx="14"/>
              </p:nvPr>
            </p:nvSpPr>
            <p:spPr>
              <a:xfrm>
                <a:off x="301483" y="724471"/>
                <a:ext cx="10930993" cy="5827984"/>
              </a:xfrm>
            </p:spPr>
            <p:txBody>
              <a:bodyPr/>
              <a:lstStyle/>
              <a:p>
                <a:r>
                  <a:rPr lang="en-US" altLang="zh-CN" b="1" u="sng" dirty="0">
                    <a:latin typeface="Times New Roman" panose="02020603050405020304" pitchFamily="18" charset="0"/>
                  </a:rPr>
                  <a:t>Dataset details</a:t>
                </a:r>
              </a:p>
              <a:p>
                <a:pPr marL="0" indent="0">
                  <a:buNone/>
                </a:pPr>
                <a:endParaRPr lang="en-US" altLang="zh-CN" b="1" u="sng" dirty="0">
                  <a:latin typeface="Times New Roman" panose="02020603050405020304" pitchFamily="18" charset="0"/>
                </a:endParaRPr>
              </a:p>
              <a:p>
                <a:pPr marL="0" indent="0">
                  <a:buNone/>
                </a:pPr>
                <a:endParaRPr lang="en-US" altLang="zh-CN" b="1" u="sng" dirty="0">
                  <a:latin typeface="Times New Roman" panose="02020603050405020304" pitchFamily="18" charset="0"/>
                </a:endParaRPr>
              </a:p>
              <a:p>
                <a:r>
                  <a:rPr lang="en-US" altLang="zh-CN" b="1" u="sng" dirty="0">
                    <a:latin typeface="Times New Roman" panose="02020603050405020304" pitchFamily="18" charset="0"/>
                  </a:rPr>
                  <a:t>Evaluation Protocol</a:t>
                </a:r>
              </a:p>
              <a:p>
                <a:pPr marL="914400" lvl="1" indent="-457200">
                  <a:buAutoNum type="arabicPeriod"/>
                </a:pPr>
                <a:r>
                  <a:rPr lang="en-US" altLang="zh-CN" dirty="0">
                    <a:latin typeface="Times New Roman" panose="02020603050405020304" pitchFamily="18" charset="0"/>
                  </a:rPr>
                  <a:t>Train </a:t>
                </a:r>
                <a:r>
                  <a:rPr lang="en-US" altLang="zh-CN" dirty="0">
                    <a:solidFill>
                      <a:schemeClr val="accent2">
                        <a:lumMod val="75000"/>
                      </a:schemeClr>
                    </a:solidFill>
                    <a:latin typeface="Times New Roman" panose="02020603050405020304" pitchFamily="18" charset="0"/>
                  </a:rPr>
                  <a:t>a </a:t>
                </a:r>
                <a:r>
                  <a:rPr lang="en-US" altLang="zh-CN" dirty="0">
                    <a:solidFill>
                      <a:schemeClr val="accent3">
                        <a:lumMod val="60000"/>
                        <a:lumOff val="40000"/>
                      </a:schemeClr>
                    </a:solidFill>
                    <a:latin typeface="Times New Roman" panose="02020603050405020304" pitchFamily="18" charset="0"/>
                  </a:rPr>
                  <a:t>synthetic data </a:t>
                </a:r>
                <a14:m>
                  <m:oMath xmlns:m="http://schemas.openxmlformats.org/officeDocument/2006/math">
                    <m:r>
                      <a:rPr lang="en-US" altLang="zh-CN" b="0" i="1" smtClean="0">
                        <a:latin typeface="Cambria Math" panose="02040503050406030204" pitchFamily="18" charset="0"/>
                      </a:rPr>
                      <m:t>𝒮</m:t>
                    </m:r>
                  </m:oMath>
                </a14:m>
                <a:r>
                  <a:rPr lang="en-US" altLang="zh-CN" dirty="0">
                    <a:latin typeface="Times New Roman" panose="02020603050405020304" pitchFamily="18" charset="0"/>
                  </a:rPr>
                  <a:t> by the data condensation frameworks</a:t>
                </a:r>
              </a:p>
              <a:p>
                <a:pPr marL="914400" lvl="1" indent="-457200">
                  <a:buAutoNum type="arabicPeriod"/>
                </a:pPr>
                <a:r>
                  <a:rPr lang="en-US" altLang="zh-CN" dirty="0">
                    <a:latin typeface="Times New Roman" panose="02020603050405020304" pitchFamily="18" charset="0"/>
                  </a:rPr>
                  <a:t>Train </a:t>
                </a:r>
                <a:r>
                  <a:rPr lang="en-US" altLang="zh-CN" dirty="0">
                    <a:solidFill>
                      <a:schemeClr val="accent2">
                        <a:lumMod val="75000"/>
                      </a:schemeClr>
                    </a:solidFill>
                    <a:latin typeface="Times New Roman" panose="02020603050405020304" pitchFamily="18" charset="0"/>
                  </a:rPr>
                  <a:t>randomly-initialized models </a:t>
                </a:r>
                <a:r>
                  <a:rPr lang="en-US" altLang="zh-CN" dirty="0">
                    <a:latin typeface="Times New Roman" panose="02020603050405020304" pitchFamily="18" charset="0"/>
                  </a:rPr>
                  <a:t>from </a:t>
                </a:r>
                <a14:m>
                  <m:oMath xmlns:m="http://schemas.openxmlformats.org/officeDocument/2006/math">
                    <m:r>
                      <a:rPr lang="en-US" altLang="zh-CN" b="0" i="1" smtClean="0">
                        <a:latin typeface="Cambria Math" panose="02040503050406030204" pitchFamily="18" charset="0"/>
                      </a:rPr>
                      <m:t>𝒮</m:t>
                    </m:r>
                  </m:oMath>
                </a14:m>
                <a:endParaRPr lang="en-US" altLang="zh-CN" dirty="0">
                  <a:latin typeface="Times New Roman" panose="02020603050405020304" pitchFamily="18" charset="0"/>
                </a:endParaRPr>
              </a:p>
              <a:p>
                <a:pPr marL="914400" lvl="1" indent="-457200">
                  <a:buAutoNum type="arabicPeriod"/>
                </a:pPr>
                <a:r>
                  <a:rPr lang="en-US" altLang="zh-CN" dirty="0">
                    <a:latin typeface="Times New Roman" panose="02020603050405020304" pitchFamily="18" charset="0"/>
                  </a:rPr>
                  <a:t>Evaluate the models </a:t>
                </a:r>
                <a:r>
                  <a:rPr lang="en-US" altLang="zh-CN" dirty="0">
                    <a:solidFill>
                      <a:schemeClr val="accent5">
                        <a:lumMod val="75000"/>
                      </a:schemeClr>
                    </a:solidFill>
                    <a:latin typeface="Times New Roman" panose="02020603050405020304" pitchFamily="18" charset="0"/>
                  </a:rPr>
                  <a:t>on the same test dataset</a:t>
                </a:r>
                <a:r>
                  <a:rPr lang="en-US" altLang="zh-CN" dirty="0">
                    <a:latin typeface="Times New Roman" panose="02020603050405020304" pitchFamily="18" charset="0"/>
                  </a:rPr>
                  <a:t>.</a:t>
                </a:r>
              </a:p>
              <a:p>
                <a:r>
                  <a:rPr lang="en-US" altLang="zh-CN" b="1" u="sng" dirty="0">
                    <a:latin typeface="Times New Roman" panose="02020603050405020304" pitchFamily="18" charset="0"/>
                  </a:rPr>
                  <a:t>Research Questions:</a:t>
                </a:r>
              </a:p>
              <a:p>
                <a:pPr lvl="1"/>
                <a:r>
                  <a:rPr lang="en-US" altLang="zh-CN" b="1" u="sng" dirty="0">
                    <a:latin typeface="Times New Roman" panose="02020603050405020304" pitchFamily="18" charset="0"/>
                  </a:rPr>
                  <a:t>RQ1:</a:t>
                </a:r>
                <a:r>
                  <a:rPr lang="en-US" altLang="zh-CN" dirty="0">
                    <a:latin typeface="Times New Roman" panose="02020603050405020304" pitchFamily="18" charset="0"/>
                  </a:rPr>
                  <a:t> What is the </a:t>
                </a:r>
                <a:r>
                  <a:rPr lang="en-US" altLang="zh-CN" dirty="0">
                    <a:solidFill>
                      <a:srgbClr val="88A42E"/>
                    </a:solidFill>
                    <a:latin typeface="Times New Roman" panose="02020603050405020304" pitchFamily="18" charset="0"/>
                  </a:rPr>
                  <a:t>performance</a:t>
                </a:r>
                <a:r>
                  <a:rPr lang="en-US" altLang="zh-CN" dirty="0">
                    <a:latin typeface="Times New Roman" panose="02020603050405020304" pitchFamily="18" charset="0"/>
                  </a:rPr>
                  <a:t> against other baselines?</a:t>
                </a:r>
              </a:p>
              <a:p>
                <a:pPr lvl="1"/>
                <a:r>
                  <a:rPr lang="en-US" altLang="zh-CN" b="1" u="sng" dirty="0">
                    <a:latin typeface="Times New Roman" panose="02020603050405020304" pitchFamily="18" charset="0"/>
                  </a:rPr>
                  <a:t>RQ2:</a:t>
                </a:r>
                <a:r>
                  <a:rPr lang="en-US" altLang="zh-CN" dirty="0">
                    <a:latin typeface="Times New Roman" panose="02020603050405020304" pitchFamily="18" charset="0"/>
                  </a:rPr>
                  <a:t> Does the condensed synthetic data perform well in </a:t>
                </a:r>
                <a:r>
                  <a:rPr lang="en-US" altLang="zh-CN" dirty="0">
                    <a:solidFill>
                      <a:srgbClr val="88A42E"/>
                    </a:solidFill>
                    <a:latin typeface="Times New Roman" panose="02020603050405020304" pitchFamily="18" charset="0"/>
                  </a:rPr>
                  <a:t>downstream tasks</a:t>
                </a:r>
                <a:r>
                  <a:rPr lang="en-US" altLang="zh-CN" dirty="0">
                    <a:latin typeface="Times New Roman" panose="02020603050405020304" pitchFamily="18" charset="0"/>
                  </a:rPr>
                  <a:t>?</a:t>
                </a:r>
              </a:p>
              <a:p>
                <a:pPr lvl="1"/>
                <a:r>
                  <a:rPr lang="en-US" altLang="zh-CN" b="1" u="sng" dirty="0">
                    <a:latin typeface="Times New Roman" panose="02020603050405020304" pitchFamily="18" charset="0"/>
                  </a:rPr>
                  <a:t>RQ3:</a:t>
                </a:r>
                <a:r>
                  <a:rPr lang="en-US" altLang="zh-CN" dirty="0">
                    <a:latin typeface="Times New Roman" panose="02020603050405020304" pitchFamily="18" charset="0"/>
                  </a:rPr>
                  <a:t> Does the </a:t>
                </a:r>
                <a:r>
                  <a:rPr lang="en-US" altLang="zh-CN" dirty="0">
                    <a:solidFill>
                      <a:srgbClr val="88A42E"/>
                    </a:solidFill>
                    <a:latin typeface="Times New Roman" panose="02020603050405020304" pitchFamily="18" charset="0"/>
                  </a:rPr>
                  <a:t>frequency information </a:t>
                </a:r>
                <a:r>
                  <a:rPr lang="en-US" altLang="zh-CN" dirty="0">
                    <a:latin typeface="Times New Roman" panose="02020603050405020304" pitchFamily="18" charset="0"/>
                  </a:rPr>
                  <a:t>help the condensation process?</a:t>
                </a:r>
              </a:p>
              <a:p>
                <a:pPr lvl="1"/>
                <a:endParaRPr lang="en-US" altLang="zh-CN" b="1" u="sng" dirty="0">
                  <a:latin typeface="Times New Roman" panose="02020603050405020304" pitchFamily="18" charset="0"/>
                </a:endParaRPr>
              </a:p>
              <a:p>
                <a:endParaRPr lang="zh-CN" altLang="en-US" dirty="0"/>
              </a:p>
            </p:txBody>
          </p:sp>
        </mc:Choice>
        <mc:Fallback xmlns="">
          <p:sp>
            <p:nvSpPr>
              <p:cNvPr id="4" name="文本占位符 3">
                <a:extLst>
                  <a:ext uri="{FF2B5EF4-FFF2-40B4-BE49-F238E27FC236}">
                    <a16:creationId xmlns:a16="http://schemas.microsoft.com/office/drawing/2014/main" id="{26A3068C-E863-4B94-B0C0-5F5DA40060C4}"/>
                  </a:ext>
                </a:extLst>
              </p:cNvPr>
              <p:cNvSpPr>
                <a:spLocks noGrp="1" noRot="1" noChangeAspect="1" noMove="1" noResize="1" noEditPoints="1" noAdjustHandles="1" noChangeArrowheads="1" noChangeShapeType="1" noTextEdit="1"/>
              </p:cNvSpPr>
              <p:nvPr>
                <p:ph type="body" sz="quarter" idx="14"/>
              </p:nvPr>
            </p:nvSpPr>
            <p:spPr>
              <a:xfrm>
                <a:off x="301483" y="724471"/>
                <a:ext cx="10930993" cy="5827984"/>
              </a:xfrm>
              <a:blipFill>
                <a:blip r:embed="rId3"/>
                <a:stretch>
                  <a:fillRect l="-390"/>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CBF51794-B765-46AF-9AB6-1C185C76622D}"/>
              </a:ext>
            </a:extLst>
          </p:cNvPr>
          <p:cNvPicPr>
            <a:picLocks noChangeAspect="1"/>
          </p:cNvPicPr>
          <p:nvPr/>
        </p:nvPicPr>
        <p:blipFill>
          <a:blip r:embed="rId4"/>
          <a:stretch>
            <a:fillRect/>
          </a:stretch>
        </p:blipFill>
        <p:spPr>
          <a:xfrm>
            <a:off x="3167956" y="791815"/>
            <a:ext cx="4187192" cy="1535763"/>
          </a:xfrm>
          <a:prstGeom prst="rect">
            <a:avLst/>
          </a:prstGeom>
        </p:spPr>
      </p:pic>
      <p:sp>
        <p:nvSpPr>
          <p:cNvPr id="6" name="文本框 5">
            <a:extLst>
              <a:ext uri="{FF2B5EF4-FFF2-40B4-BE49-F238E27FC236}">
                <a16:creationId xmlns:a16="http://schemas.microsoft.com/office/drawing/2014/main" id="{6286DD06-F8F5-480D-B437-75F8A2C733B0}"/>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p>
        </p:txBody>
      </p:sp>
      <p:sp>
        <p:nvSpPr>
          <p:cNvPr id="9" name="文本占位符 2">
            <a:extLst>
              <a:ext uri="{FF2B5EF4-FFF2-40B4-BE49-F238E27FC236}">
                <a16:creationId xmlns:a16="http://schemas.microsoft.com/office/drawing/2014/main" id="{222B84A1-2DE9-47CE-B50E-7466F7332627}"/>
              </a:ext>
            </a:extLst>
          </p:cNvPr>
          <p:cNvSpPr>
            <a:spLocks noGrp="1"/>
          </p:cNvSpPr>
          <p:nvPr>
            <p:ph type="body" sz="quarter" idx="11"/>
          </p:nvPr>
        </p:nvSpPr>
        <p:spPr>
          <a:xfrm>
            <a:off x="1016122" y="41252"/>
            <a:ext cx="9856689" cy="565516"/>
          </a:xfrm>
        </p:spPr>
        <p:txBody>
          <a:bodyPr/>
          <a:lstStyle/>
          <a:p>
            <a:r>
              <a:rPr lang="en-US" altLang="zh-CN" dirty="0"/>
              <a:t>For Time Series Classification – KDD 2024</a:t>
            </a:r>
            <a:endParaRPr lang="zh-CN" altLang="en-US" dirty="0"/>
          </a:p>
        </p:txBody>
      </p:sp>
    </p:spTree>
    <p:extLst>
      <p:ext uri="{BB962C8B-B14F-4D97-AF65-F5344CB8AC3E}">
        <p14:creationId xmlns:p14="http://schemas.microsoft.com/office/powerpoint/2010/main" val="2558953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0440BC7-D3B2-4B2B-A4DC-DDE663161E1E}"/>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44</a:t>
            </a:fld>
            <a:endParaRPr lang="zh-CN" altLang="en-US" dirty="0">
              <a:solidFill>
                <a:srgbClr val="000000">
                  <a:tint val="75000"/>
                </a:srgbClr>
              </a:solidFill>
            </a:endParaRPr>
          </a:p>
        </p:txBody>
      </p:sp>
      <p:sp>
        <p:nvSpPr>
          <p:cNvPr id="4" name="文本占位符 3">
            <a:extLst>
              <a:ext uri="{FF2B5EF4-FFF2-40B4-BE49-F238E27FC236}">
                <a16:creationId xmlns:a16="http://schemas.microsoft.com/office/drawing/2014/main" id="{26A3068C-E863-4B94-B0C0-5F5DA40060C4}"/>
              </a:ext>
            </a:extLst>
          </p:cNvPr>
          <p:cNvSpPr>
            <a:spLocks noGrp="1"/>
          </p:cNvSpPr>
          <p:nvPr>
            <p:ph type="body" sz="quarter" idx="14"/>
          </p:nvPr>
        </p:nvSpPr>
        <p:spPr/>
        <p:txBody>
          <a:bodyPr/>
          <a:lstStyle/>
          <a:p>
            <a:r>
              <a:rPr lang="en-US" altLang="zh-CN" b="1" u="sng" dirty="0">
                <a:latin typeface="Times New Roman" panose="02020603050405020304" pitchFamily="18" charset="0"/>
              </a:rPr>
              <a:t>RQ1:</a:t>
            </a:r>
            <a:r>
              <a:rPr lang="en-US" altLang="zh-CN" dirty="0">
                <a:latin typeface="Times New Roman" panose="02020603050405020304" pitchFamily="18" charset="0"/>
              </a:rPr>
              <a:t> What is the </a:t>
            </a:r>
            <a:r>
              <a:rPr lang="en-US" altLang="zh-CN" dirty="0">
                <a:solidFill>
                  <a:srgbClr val="88A42E"/>
                </a:solidFill>
                <a:latin typeface="Times New Roman" panose="02020603050405020304" pitchFamily="18" charset="0"/>
              </a:rPr>
              <a:t>performance</a:t>
            </a:r>
            <a:r>
              <a:rPr lang="en-US" altLang="zh-CN" dirty="0">
                <a:latin typeface="Times New Roman" panose="02020603050405020304" pitchFamily="18" charset="0"/>
              </a:rPr>
              <a:t> against other baselines?</a:t>
            </a:r>
          </a:p>
          <a:p>
            <a:pPr lvl="1"/>
            <a:r>
              <a:rPr lang="en-US" altLang="zh-CN" dirty="0">
                <a:solidFill>
                  <a:srgbClr val="88A42E"/>
                </a:solidFill>
                <a:latin typeface="Times New Roman" panose="02020603050405020304" pitchFamily="18" charset="0"/>
              </a:rPr>
              <a:t>SOTA</a:t>
            </a:r>
            <a:r>
              <a:rPr lang="en-US" altLang="zh-CN" dirty="0">
                <a:latin typeface="Times New Roman" panose="02020603050405020304" pitchFamily="18" charset="0"/>
              </a:rPr>
              <a:t> performance in all 15 settings of five datasets</a:t>
            </a:r>
          </a:p>
          <a:p>
            <a:pPr lvl="1"/>
            <a:r>
              <a:rPr lang="en-US" altLang="zh-CN" dirty="0">
                <a:latin typeface="Times New Roman" panose="02020603050405020304" pitchFamily="18" charset="0"/>
              </a:rPr>
              <a:t>Performance </a:t>
            </a:r>
            <a:r>
              <a:rPr lang="en-US" altLang="zh-CN" dirty="0">
                <a:solidFill>
                  <a:srgbClr val="88A42E"/>
                </a:solidFill>
                <a:latin typeface="Times New Roman" panose="02020603050405020304" pitchFamily="18" charset="0"/>
              </a:rPr>
              <a:t>comparable</a:t>
            </a:r>
            <a:r>
              <a:rPr lang="en-US" altLang="zh-CN" dirty="0">
                <a:latin typeface="Times New Roman" panose="02020603050405020304" pitchFamily="18" charset="0"/>
              </a:rPr>
              <a:t> to the full real dataset.</a:t>
            </a:r>
          </a:p>
          <a:p>
            <a:endParaRPr lang="zh-CN" altLang="en-US" dirty="0"/>
          </a:p>
        </p:txBody>
      </p:sp>
      <p:pic>
        <p:nvPicPr>
          <p:cNvPr id="5" name="图片 4">
            <a:extLst>
              <a:ext uri="{FF2B5EF4-FFF2-40B4-BE49-F238E27FC236}">
                <a16:creationId xmlns:a16="http://schemas.microsoft.com/office/drawing/2014/main" id="{7F56CECD-0466-4B13-B72D-B5E37DF6F4C3}"/>
              </a:ext>
            </a:extLst>
          </p:cNvPr>
          <p:cNvPicPr>
            <a:picLocks noChangeAspect="1"/>
          </p:cNvPicPr>
          <p:nvPr/>
        </p:nvPicPr>
        <p:blipFill>
          <a:blip r:embed="rId3"/>
          <a:stretch>
            <a:fillRect/>
          </a:stretch>
        </p:blipFill>
        <p:spPr>
          <a:xfrm>
            <a:off x="1223740" y="2087959"/>
            <a:ext cx="8774429" cy="2584136"/>
          </a:xfrm>
          <a:prstGeom prst="rect">
            <a:avLst/>
          </a:prstGeom>
        </p:spPr>
      </p:pic>
      <p:pic>
        <p:nvPicPr>
          <p:cNvPr id="6" name="图片 5">
            <a:extLst>
              <a:ext uri="{FF2B5EF4-FFF2-40B4-BE49-F238E27FC236}">
                <a16:creationId xmlns:a16="http://schemas.microsoft.com/office/drawing/2014/main" id="{36D8E733-01D6-4B60-9F7B-247C5614E15D}"/>
              </a:ext>
            </a:extLst>
          </p:cNvPr>
          <p:cNvPicPr>
            <a:picLocks noChangeAspect="1"/>
          </p:cNvPicPr>
          <p:nvPr/>
        </p:nvPicPr>
        <p:blipFill>
          <a:blip r:embed="rId4"/>
          <a:stretch>
            <a:fillRect/>
          </a:stretch>
        </p:blipFill>
        <p:spPr>
          <a:xfrm>
            <a:off x="2674021" y="4617452"/>
            <a:ext cx="5294201" cy="1455905"/>
          </a:xfrm>
          <a:prstGeom prst="rect">
            <a:avLst/>
          </a:prstGeom>
        </p:spPr>
      </p:pic>
      <p:sp>
        <p:nvSpPr>
          <p:cNvPr id="7" name="文本框 6">
            <a:extLst>
              <a:ext uri="{FF2B5EF4-FFF2-40B4-BE49-F238E27FC236}">
                <a16:creationId xmlns:a16="http://schemas.microsoft.com/office/drawing/2014/main" id="{B0A9113C-C096-4839-A505-E1653500C7CF}"/>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p>
        </p:txBody>
      </p:sp>
      <p:sp>
        <p:nvSpPr>
          <p:cNvPr id="10" name="文本占位符 2">
            <a:extLst>
              <a:ext uri="{FF2B5EF4-FFF2-40B4-BE49-F238E27FC236}">
                <a16:creationId xmlns:a16="http://schemas.microsoft.com/office/drawing/2014/main" id="{6E247109-43D9-44A5-B797-241AC781C2B4}"/>
              </a:ext>
            </a:extLst>
          </p:cNvPr>
          <p:cNvSpPr>
            <a:spLocks noGrp="1"/>
          </p:cNvSpPr>
          <p:nvPr>
            <p:ph type="body" sz="quarter" idx="11"/>
          </p:nvPr>
        </p:nvSpPr>
        <p:spPr>
          <a:xfrm>
            <a:off x="1016122" y="41252"/>
            <a:ext cx="9856689" cy="565516"/>
          </a:xfrm>
        </p:spPr>
        <p:txBody>
          <a:bodyPr/>
          <a:lstStyle/>
          <a:p>
            <a:r>
              <a:rPr lang="en-US" altLang="zh-CN" dirty="0"/>
              <a:t>For Time Series Classification – KDD 2024</a:t>
            </a:r>
            <a:endParaRPr lang="zh-CN" altLang="en-US" dirty="0"/>
          </a:p>
        </p:txBody>
      </p:sp>
    </p:spTree>
    <p:extLst>
      <p:ext uri="{BB962C8B-B14F-4D97-AF65-F5344CB8AC3E}">
        <p14:creationId xmlns:p14="http://schemas.microsoft.com/office/powerpoint/2010/main" val="3009277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20034B7-A7F6-4FFF-BAE3-63AFCA4831E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45</a:t>
            </a:fld>
            <a:endParaRPr lang="zh-CN" altLang="en-US" dirty="0">
              <a:solidFill>
                <a:srgbClr val="000000">
                  <a:tint val="75000"/>
                </a:srgbClr>
              </a:solidFill>
            </a:endParaRPr>
          </a:p>
        </p:txBody>
      </p:sp>
      <mc:AlternateContent xmlns:mc="http://schemas.openxmlformats.org/markup-compatibility/2006" xmlns:a14="http://schemas.microsoft.com/office/drawing/2010/main">
        <mc:Choice Requires="a14">
          <p:sp>
            <p:nvSpPr>
              <p:cNvPr id="4" name="文本占位符 3">
                <a:extLst>
                  <a:ext uri="{FF2B5EF4-FFF2-40B4-BE49-F238E27FC236}">
                    <a16:creationId xmlns:a16="http://schemas.microsoft.com/office/drawing/2014/main" id="{6AD73851-EA76-4B04-B815-78836B578CA3}"/>
                  </a:ext>
                </a:extLst>
              </p:cNvPr>
              <p:cNvSpPr>
                <a:spLocks noGrp="1"/>
              </p:cNvSpPr>
              <p:nvPr>
                <p:ph type="body" sz="quarter" idx="14"/>
              </p:nvPr>
            </p:nvSpPr>
            <p:spPr/>
            <p:txBody>
              <a:bodyPr/>
              <a:lstStyle/>
              <a:p>
                <a:r>
                  <a:rPr lang="en-US" altLang="zh-CN" b="1" u="sng" dirty="0">
                    <a:latin typeface="Times New Roman" panose="02020603050405020304" pitchFamily="18" charset="0"/>
                  </a:rPr>
                  <a:t>RQ2:</a:t>
                </a:r>
                <a:r>
                  <a:rPr lang="en-US" altLang="zh-CN" dirty="0">
                    <a:latin typeface="Times New Roman" panose="02020603050405020304" pitchFamily="18" charset="0"/>
                  </a:rPr>
                  <a:t> Does the condensed synthetic data perform well in </a:t>
                </a:r>
                <a:r>
                  <a:rPr lang="en-US" altLang="zh-CN" dirty="0">
                    <a:solidFill>
                      <a:srgbClr val="88A42E"/>
                    </a:solidFill>
                    <a:latin typeface="Times New Roman" panose="02020603050405020304" pitchFamily="18" charset="0"/>
                  </a:rPr>
                  <a:t>downstream tasks</a:t>
                </a:r>
                <a:r>
                  <a:rPr lang="en-US" altLang="zh-CN" dirty="0">
                    <a:latin typeface="Times New Roman" panose="02020603050405020304" pitchFamily="18" charset="0"/>
                  </a:rPr>
                  <a:t>?</a:t>
                </a:r>
              </a:p>
              <a:p>
                <a:pPr lvl="1"/>
                <a:r>
                  <a:rPr lang="en-US" altLang="zh-CN" dirty="0">
                    <a:latin typeface="Times New Roman" panose="02020603050405020304" pitchFamily="18" charset="0"/>
                  </a:rPr>
                  <a:t>Use </a:t>
                </a:r>
                <a:r>
                  <a:rPr lang="en-US" altLang="zh-CN" dirty="0">
                    <a:solidFill>
                      <a:schemeClr val="accent4">
                        <a:lumMod val="75000"/>
                      </a:schemeClr>
                    </a:solidFill>
                    <a:latin typeface="Times New Roman" panose="02020603050405020304" pitchFamily="18" charset="0"/>
                  </a:rPr>
                  <a:t>Neural Architecture Search </a:t>
                </a:r>
                <a:r>
                  <a:rPr lang="en-US" altLang="zh-CN" dirty="0">
                    <a:latin typeface="Times New Roman" panose="02020603050405020304" pitchFamily="18" charset="0"/>
                  </a:rPr>
                  <a:t>as an example.</a:t>
                </a:r>
              </a:p>
              <a:p>
                <a:pPr marL="1371600" lvl="2" indent="-457200">
                  <a:buAutoNum type="arabicPeriod"/>
                </a:pPr>
                <a:r>
                  <a:rPr lang="en-US" altLang="zh-CN" dirty="0">
                    <a:latin typeface="Times New Roman" panose="02020603050405020304" pitchFamily="18" charset="0"/>
                  </a:rPr>
                  <a:t>Performance of the selected model architecture</a:t>
                </a:r>
              </a:p>
              <a:p>
                <a:pPr marL="1371600" lvl="2" indent="-457200">
                  <a:buAutoNum type="arabicPeriod"/>
                </a:pPr>
                <a:r>
                  <a:rPr lang="en-US" altLang="zh-CN" dirty="0">
                    <a:latin typeface="Times New Roman" panose="02020603050405020304" pitchFamily="18" charset="0"/>
                  </a:rPr>
                  <a:t>The correlation between the performance of different model architecture trained by </a:t>
                </a:r>
                <a14:m>
                  <m:oMath xmlns:m="http://schemas.openxmlformats.org/officeDocument/2006/math">
                    <m:r>
                      <a:rPr lang="en-US" altLang="zh-CN" b="0" i="1" smtClean="0">
                        <a:latin typeface="Cambria Math" panose="02040503050406030204" pitchFamily="18" charset="0"/>
                      </a:rPr>
                      <m:t>𝒮</m:t>
                    </m:r>
                  </m:oMath>
                </a14:m>
                <a:r>
                  <a:rPr lang="en-US" altLang="zh-CN" dirty="0">
                    <a:latin typeface="Times New Roman" panose="02020603050405020304" pitchFamily="18" charset="0"/>
                  </a:rPr>
                  <a:t> and </a:t>
                </a:r>
                <a14:m>
                  <m:oMath xmlns:m="http://schemas.openxmlformats.org/officeDocument/2006/math">
                    <m:r>
                      <a:rPr lang="en-US" altLang="zh-CN" b="0" i="1" smtClean="0">
                        <a:latin typeface="Cambria Math" panose="02040503050406030204" pitchFamily="18" charset="0"/>
                      </a:rPr>
                      <m:t>𝒯</m:t>
                    </m:r>
                  </m:oMath>
                </a14:m>
                <a:r>
                  <a:rPr lang="en-US" altLang="zh-CN" dirty="0">
                    <a:latin typeface="Times New Roman" panose="02020603050405020304" pitchFamily="18" charset="0"/>
                  </a:rPr>
                  <a:t>.</a:t>
                </a:r>
              </a:p>
              <a:p>
                <a:pPr marL="1371600" lvl="2" indent="-457200">
                  <a:buAutoNum type="arabicPeriod"/>
                </a:pPr>
                <a:r>
                  <a:rPr lang="en-US" altLang="zh-CN" dirty="0">
                    <a:latin typeface="Times New Roman" panose="02020603050405020304" pitchFamily="18" charset="0"/>
                  </a:rPr>
                  <a:t>Time consumption.</a:t>
                </a:r>
              </a:p>
              <a:p>
                <a:pPr lvl="1"/>
                <a:r>
                  <a:rPr lang="en-US" altLang="zh-CN" dirty="0">
                    <a:latin typeface="Times New Roman" panose="02020603050405020304" pitchFamily="18" charset="0"/>
                  </a:rPr>
                  <a:t>Effective in Neural Architecture Search.</a:t>
                </a:r>
              </a:p>
              <a:p>
                <a:endParaRPr lang="en-US" altLang="zh-CN" dirty="0">
                  <a:latin typeface="Times New Roman" panose="02020603050405020304" pitchFamily="18" charset="0"/>
                </a:endParaRPr>
              </a:p>
              <a:p>
                <a:endParaRPr lang="en-US" altLang="zh-CN" dirty="0">
                  <a:latin typeface="Times New Roman" panose="02020603050405020304" pitchFamily="18" charset="0"/>
                </a:endParaRPr>
              </a:p>
              <a:p>
                <a:endParaRPr lang="en-US" altLang="zh-CN" dirty="0">
                  <a:latin typeface="Times New Roman" panose="02020603050405020304" pitchFamily="18" charset="0"/>
                </a:endParaRPr>
              </a:p>
              <a:p>
                <a:pPr marL="0" indent="0">
                  <a:buNone/>
                </a:pPr>
                <a:endParaRPr lang="en-US" altLang="zh-CN" dirty="0">
                  <a:latin typeface="Times New Roman" panose="02020603050405020304" pitchFamily="18" charset="0"/>
                </a:endParaRPr>
              </a:p>
              <a:p>
                <a:endParaRPr lang="en-US" altLang="zh-CN" dirty="0">
                  <a:latin typeface="Times New Roman" panose="02020603050405020304" pitchFamily="18" charset="0"/>
                </a:endParaRPr>
              </a:p>
              <a:p>
                <a:endParaRPr lang="en-US" altLang="zh-CN" dirty="0">
                  <a:latin typeface="Times New Roman" panose="02020603050405020304" pitchFamily="18" charset="0"/>
                </a:endParaRPr>
              </a:p>
              <a:p>
                <a:endParaRPr lang="en-US" altLang="zh-CN" dirty="0">
                  <a:latin typeface="Times New Roman" panose="02020603050405020304" pitchFamily="18" charset="0"/>
                </a:endParaRPr>
              </a:p>
              <a:p>
                <a:endParaRPr lang="zh-CN" altLang="en-US" dirty="0">
                  <a:latin typeface="Times New Roman" panose="02020603050405020304" pitchFamily="18" charset="0"/>
                </a:endParaRPr>
              </a:p>
              <a:p>
                <a:endParaRPr lang="zh-CN" altLang="en-US" dirty="0"/>
              </a:p>
            </p:txBody>
          </p:sp>
        </mc:Choice>
        <mc:Fallback xmlns="">
          <p:sp>
            <p:nvSpPr>
              <p:cNvPr id="4" name="文本占位符 3">
                <a:extLst>
                  <a:ext uri="{FF2B5EF4-FFF2-40B4-BE49-F238E27FC236}">
                    <a16:creationId xmlns:a16="http://schemas.microsoft.com/office/drawing/2014/main" id="{6AD73851-EA76-4B04-B815-78836B578CA3}"/>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390"/>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497146E7-5AE1-4874-AAC2-C450FF67B577}"/>
              </a:ext>
            </a:extLst>
          </p:cNvPr>
          <p:cNvPicPr>
            <a:picLocks noChangeAspect="1"/>
          </p:cNvPicPr>
          <p:nvPr/>
        </p:nvPicPr>
        <p:blipFill>
          <a:blip r:embed="rId4"/>
          <a:stretch>
            <a:fillRect/>
          </a:stretch>
        </p:blipFill>
        <p:spPr>
          <a:xfrm>
            <a:off x="315051" y="3384103"/>
            <a:ext cx="10740192" cy="1370493"/>
          </a:xfrm>
          <a:prstGeom prst="rect">
            <a:avLst/>
          </a:prstGeom>
        </p:spPr>
      </p:pic>
      <p:sp>
        <p:nvSpPr>
          <p:cNvPr id="6" name="文本框 5">
            <a:extLst>
              <a:ext uri="{FF2B5EF4-FFF2-40B4-BE49-F238E27FC236}">
                <a16:creationId xmlns:a16="http://schemas.microsoft.com/office/drawing/2014/main" id="{44557247-9A2E-4962-9290-2BD2745BD7C0}"/>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p>
        </p:txBody>
      </p:sp>
      <p:sp>
        <p:nvSpPr>
          <p:cNvPr id="9" name="文本占位符 2">
            <a:extLst>
              <a:ext uri="{FF2B5EF4-FFF2-40B4-BE49-F238E27FC236}">
                <a16:creationId xmlns:a16="http://schemas.microsoft.com/office/drawing/2014/main" id="{55F14472-9AE5-4902-8C6D-86E4630822C8}"/>
              </a:ext>
            </a:extLst>
          </p:cNvPr>
          <p:cNvSpPr>
            <a:spLocks noGrp="1"/>
          </p:cNvSpPr>
          <p:nvPr>
            <p:ph type="body" sz="quarter" idx="11"/>
          </p:nvPr>
        </p:nvSpPr>
        <p:spPr>
          <a:xfrm>
            <a:off x="1016122" y="41252"/>
            <a:ext cx="9856689" cy="565516"/>
          </a:xfrm>
        </p:spPr>
        <p:txBody>
          <a:bodyPr/>
          <a:lstStyle/>
          <a:p>
            <a:r>
              <a:rPr lang="en-US" altLang="zh-CN" dirty="0"/>
              <a:t>For Time Series Classification – KDD 2024</a:t>
            </a:r>
            <a:endParaRPr lang="zh-CN" altLang="en-US" dirty="0"/>
          </a:p>
        </p:txBody>
      </p:sp>
    </p:spTree>
    <p:extLst>
      <p:ext uri="{BB962C8B-B14F-4D97-AF65-F5344CB8AC3E}">
        <p14:creationId xmlns:p14="http://schemas.microsoft.com/office/powerpoint/2010/main" val="2301211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BD5F1A8-0B6D-48D6-A46D-C57B95B7567B}"/>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46</a:t>
            </a:fld>
            <a:endParaRPr lang="zh-CN" altLang="en-US" dirty="0">
              <a:solidFill>
                <a:srgbClr val="000000">
                  <a:tint val="75000"/>
                </a:srgbClr>
              </a:solidFill>
            </a:endParaRPr>
          </a:p>
        </p:txBody>
      </p:sp>
      <p:sp>
        <p:nvSpPr>
          <p:cNvPr id="4" name="文本占位符 3">
            <a:extLst>
              <a:ext uri="{FF2B5EF4-FFF2-40B4-BE49-F238E27FC236}">
                <a16:creationId xmlns:a16="http://schemas.microsoft.com/office/drawing/2014/main" id="{472F1D2A-7E93-4F73-9E68-D304CCC9B1B0}"/>
              </a:ext>
            </a:extLst>
          </p:cNvPr>
          <p:cNvSpPr>
            <a:spLocks noGrp="1"/>
          </p:cNvSpPr>
          <p:nvPr>
            <p:ph type="body" sz="quarter" idx="14"/>
          </p:nvPr>
        </p:nvSpPr>
        <p:spPr/>
        <p:txBody>
          <a:bodyPr/>
          <a:lstStyle/>
          <a:p>
            <a:r>
              <a:rPr lang="en-US" altLang="zh-CN" b="1" u="sng" dirty="0">
                <a:latin typeface="Times New Roman" panose="02020603050405020304" pitchFamily="18" charset="0"/>
              </a:rPr>
              <a:t>RQ3:</a:t>
            </a:r>
            <a:r>
              <a:rPr lang="en-US" altLang="zh-CN" dirty="0">
                <a:latin typeface="Times New Roman" panose="02020603050405020304" pitchFamily="18" charset="0"/>
              </a:rPr>
              <a:t> Does the </a:t>
            </a:r>
            <a:r>
              <a:rPr lang="en-US" altLang="zh-CN" dirty="0">
                <a:solidFill>
                  <a:srgbClr val="88A42E"/>
                </a:solidFill>
                <a:latin typeface="Times New Roman" panose="02020603050405020304" pitchFamily="18" charset="0"/>
              </a:rPr>
              <a:t>frequency information </a:t>
            </a:r>
            <a:r>
              <a:rPr lang="en-US" altLang="zh-CN" dirty="0">
                <a:latin typeface="Times New Roman" panose="02020603050405020304" pitchFamily="18" charset="0"/>
              </a:rPr>
              <a:t>help the condensation process?</a:t>
            </a:r>
          </a:p>
          <a:p>
            <a:pPr lvl="1"/>
            <a:r>
              <a:rPr lang="en-US" altLang="zh-CN" dirty="0">
                <a:latin typeface="Times New Roman" panose="02020603050405020304" pitchFamily="18" charset="0"/>
              </a:rPr>
              <a:t>Visualize the condensed data during the condensing process.</a:t>
            </a:r>
          </a:p>
          <a:p>
            <a:pPr lvl="1"/>
            <a:r>
              <a:rPr lang="en-US" altLang="zh-CN" dirty="0">
                <a:latin typeface="Times New Roman" panose="02020603050405020304" pitchFamily="18" charset="0"/>
              </a:rPr>
              <a:t>Data condensed by </a:t>
            </a:r>
            <a:r>
              <a:rPr lang="en-US" altLang="zh-CN" dirty="0" err="1">
                <a:latin typeface="Times New Roman" panose="02020603050405020304" pitchFamily="18" charset="0"/>
              </a:rPr>
              <a:t>CondTSC</a:t>
            </a:r>
            <a:r>
              <a:rPr lang="en-US" altLang="zh-CN" dirty="0">
                <a:latin typeface="Times New Roman" panose="02020603050405020304" pitchFamily="18" charset="0"/>
              </a:rPr>
              <a:t> conforms to the original dataset.</a:t>
            </a:r>
          </a:p>
          <a:p>
            <a:endParaRPr lang="en-US" altLang="zh-CN" dirty="0">
              <a:latin typeface="Times New Roman" panose="02020603050405020304" pitchFamily="18" charset="0"/>
            </a:endParaRPr>
          </a:p>
          <a:p>
            <a:pPr marL="0" indent="0">
              <a:buNone/>
            </a:pPr>
            <a:endParaRPr lang="en-US" altLang="zh-CN" dirty="0">
              <a:latin typeface="Times New Roman" panose="02020603050405020304" pitchFamily="18" charset="0"/>
            </a:endParaRPr>
          </a:p>
          <a:p>
            <a:endParaRPr lang="en-US" altLang="zh-CN" dirty="0">
              <a:latin typeface="Times New Roman" panose="02020603050405020304" pitchFamily="18" charset="0"/>
            </a:endParaRPr>
          </a:p>
          <a:p>
            <a:endParaRPr lang="en-US" altLang="zh-CN" dirty="0">
              <a:latin typeface="Times New Roman" panose="02020603050405020304" pitchFamily="18" charset="0"/>
            </a:endParaRPr>
          </a:p>
          <a:p>
            <a:endParaRPr lang="en-US" altLang="zh-CN" dirty="0">
              <a:latin typeface="Times New Roman" panose="02020603050405020304" pitchFamily="18" charset="0"/>
            </a:endParaRPr>
          </a:p>
          <a:p>
            <a:endParaRPr lang="zh-CN" altLang="en-US" dirty="0">
              <a:latin typeface="Times New Roman" panose="02020603050405020304" pitchFamily="18" charset="0"/>
            </a:endParaRPr>
          </a:p>
          <a:p>
            <a:endParaRPr lang="zh-CN" altLang="en-US" dirty="0"/>
          </a:p>
        </p:txBody>
      </p:sp>
      <p:pic>
        <p:nvPicPr>
          <p:cNvPr id="5" name="图片 4">
            <a:extLst>
              <a:ext uri="{FF2B5EF4-FFF2-40B4-BE49-F238E27FC236}">
                <a16:creationId xmlns:a16="http://schemas.microsoft.com/office/drawing/2014/main" id="{9D52E784-1841-402D-86D3-4DAE245AA453}"/>
              </a:ext>
            </a:extLst>
          </p:cNvPr>
          <p:cNvPicPr>
            <a:picLocks noChangeAspect="1"/>
          </p:cNvPicPr>
          <p:nvPr/>
        </p:nvPicPr>
        <p:blipFill>
          <a:blip r:embed="rId3"/>
          <a:stretch>
            <a:fillRect/>
          </a:stretch>
        </p:blipFill>
        <p:spPr>
          <a:xfrm>
            <a:off x="1024815" y="2051894"/>
            <a:ext cx="8525061" cy="4104273"/>
          </a:xfrm>
          <a:prstGeom prst="rect">
            <a:avLst/>
          </a:prstGeom>
        </p:spPr>
      </p:pic>
      <p:sp>
        <p:nvSpPr>
          <p:cNvPr id="6" name="文本框 5">
            <a:extLst>
              <a:ext uri="{FF2B5EF4-FFF2-40B4-BE49-F238E27FC236}">
                <a16:creationId xmlns:a16="http://schemas.microsoft.com/office/drawing/2014/main" id="{2FCB74BF-FF78-47E0-AD06-5F779118D2B2}"/>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Hao, K., Zheng, G., &amp; Yu, Y. (2024, August). Dataset condensation for time series classification via dual domain matching. In Proceedings of the 30th ACM SIGKDD Conference on Knowledge Discovery and Data Mining (pp. 1980-1991).</a:t>
            </a:r>
          </a:p>
        </p:txBody>
      </p:sp>
      <p:sp>
        <p:nvSpPr>
          <p:cNvPr id="9" name="文本占位符 2">
            <a:extLst>
              <a:ext uri="{FF2B5EF4-FFF2-40B4-BE49-F238E27FC236}">
                <a16:creationId xmlns:a16="http://schemas.microsoft.com/office/drawing/2014/main" id="{EFD330A0-44B5-45F1-B1E7-2D7CF179FACB}"/>
              </a:ext>
            </a:extLst>
          </p:cNvPr>
          <p:cNvSpPr>
            <a:spLocks noGrp="1"/>
          </p:cNvSpPr>
          <p:nvPr>
            <p:ph type="body" sz="quarter" idx="11"/>
          </p:nvPr>
        </p:nvSpPr>
        <p:spPr>
          <a:xfrm>
            <a:off x="1016122" y="41252"/>
            <a:ext cx="9856689" cy="565516"/>
          </a:xfrm>
        </p:spPr>
        <p:txBody>
          <a:bodyPr/>
          <a:lstStyle/>
          <a:p>
            <a:r>
              <a:rPr lang="en-US" altLang="zh-CN" dirty="0"/>
              <a:t>For Time Series Classification – KDD 2024</a:t>
            </a:r>
            <a:endParaRPr lang="zh-CN" altLang="en-US" dirty="0"/>
          </a:p>
        </p:txBody>
      </p:sp>
    </p:spTree>
    <p:extLst>
      <p:ext uri="{BB962C8B-B14F-4D97-AF65-F5344CB8AC3E}">
        <p14:creationId xmlns:p14="http://schemas.microsoft.com/office/powerpoint/2010/main" val="966438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D042AF2-D514-4CFA-99DD-BF7C4FFAC0A5}"/>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47</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40C983E6-3DF3-41C8-83ED-E85D54E91FB9}"/>
              </a:ext>
            </a:extLst>
          </p:cNvPr>
          <p:cNvSpPr>
            <a:spLocks noGrp="1"/>
          </p:cNvSpPr>
          <p:nvPr>
            <p:ph type="body" sz="quarter" idx="11"/>
          </p:nvPr>
        </p:nvSpPr>
        <p:spPr>
          <a:xfrm>
            <a:off x="1016122" y="41252"/>
            <a:ext cx="9784681" cy="565516"/>
          </a:xfrm>
        </p:spPr>
        <p:txBody>
          <a:bodyPr/>
          <a:lstStyle/>
          <a:p>
            <a:r>
              <a:rPr lang="en-US" altLang="zh-CN" dirty="0"/>
              <a:t>Graph Node Classification</a:t>
            </a:r>
            <a:endParaRPr lang="zh-CN" altLang="en-US" dirty="0"/>
          </a:p>
        </p:txBody>
      </p:sp>
      <p:sp>
        <p:nvSpPr>
          <p:cNvPr id="4" name="文本占位符 3">
            <a:extLst>
              <a:ext uri="{FF2B5EF4-FFF2-40B4-BE49-F238E27FC236}">
                <a16:creationId xmlns:a16="http://schemas.microsoft.com/office/drawing/2014/main" id="{F9A5E32E-4B11-4390-A885-E0E2E7315D70}"/>
              </a:ext>
            </a:extLst>
          </p:cNvPr>
          <p:cNvSpPr>
            <a:spLocks noGrp="1"/>
          </p:cNvSpPr>
          <p:nvPr>
            <p:ph type="body" sz="quarter" idx="14"/>
          </p:nvPr>
        </p:nvSpPr>
        <p:spPr/>
        <p:txBody>
          <a:bodyPr/>
          <a:lstStyle/>
          <a:p>
            <a:r>
              <a:rPr lang="en-US" altLang="zh-CN" b="1" u="sng" dirty="0">
                <a:latin typeface="Times New Roman" panose="02020603050405020304" pitchFamily="18" charset="0"/>
              </a:rPr>
              <a:t>What is Node Classification?</a:t>
            </a:r>
          </a:p>
          <a:p>
            <a:pPr marL="0" indent="0">
              <a:buNone/>
            </a:pPr>
            <a:endParaRPr lang="zh-CN" altLang="en-US" dirty="0"/>
          </a:p>
        </p:txBody>
      </p:sp>
      <p:pic>
        <p:nvPicPr>
          <p:cNvPr id="11" name="图片 10">
            <a:extLst>
              <a:ext uri="{FF2B5EF4-FFF2-40B4-BE49-F238E27FC236}">
                <a16:creationId xmlns:a16="http://schemas.microsoft.com/office/drawing/2014/main" id="{6467901E-45FE-4B7B-8269-A0BAF55B1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780" y="2592015"/>
            <a:ext cx="6949306" cy="2866589"/>
          </a:xfrm>
          <a:prstGeom prst="rect">
            <a:avLst/>
          </a:prstGeom>
        </p:spPr>
      </p:pic>
    </p:spTree>
    <p:extLst>
      <p:ext uri="{BB962C8B-B14F-4D97-AF65-F5344CB8AC3E}">
        <p14:creationId xmlns:p14="http://schemas.microsoft.com/office/powerpoint/2010/main" val="3372382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CAD036-458F-4AD7-94EB-8E56A9E759C0}"/>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48</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94BB97-2B42-4407-8EE1-B80291AA2D25}"/>
              </a:ext>
            </a:extLst>
          </p:cNvPr>
          <p:cNvSpPr>
            <a:spLocks noGrp="1"/>
          </p:cNvSpPr>
          <p:nvPr>
            <p:ph type="body" sz="quarter" idx="11"/>
          </p:nvPr>
        </p:nvSpPr>
        <p:spPr>
          <a:xfrm>
            <a:off x="1016122" y="41252"/>
            <a:ext cx="9136609" cy="565516"/>
          </a:xfrm>
        </p:spPr>
        <p:txBody>
          <a:bodyPr/>
          <a:lstStyle/>
          <a:p>
            <a:r>
              <a:rPr lang="en-US" altLang="zh-CN" dirty="0"/>
              <a:t>For Graph Node Classification</a:t>
            </a:r>
            <a:r>
              <a:rPr lang="zh-CN" altLang="en-US" dirty="0"/>
              <a:t> </a:t>
            </a:r>
            <a:r>
              <a:rPr lang="en-US" altLang="zh-CN" dirty="0"/>
              <a:t>–</a:t>
            </a:r>
            <a:r>
              <a:rPr lang="zh-CN" altLang="en-US" dirty="0"/>
              <a:t> </a:t>
            </a:r>
            <a:r>
              <a:rPr lang="en-US" altLang="zh-CN" dirty="0"/>
              <a:t>KDD</a:t>
            </a:r>
            <a:r>
              <a:rPr lang="zh-CN" altLang="en-US" dirty="0"/>
              <a:t> </a:t>
            </a:r>
            <a:r>
              <a:rPr lang="en-US" altLang="zh-CN" dirty="0"/>
              <a:t>2024</a:t>
            </a:r>
            <a:endParaRPr lang="zh-CN" altLang="en-US" dirty="0"/>
          </a:p>
        </p:txBody>
      </p:sp>
      <p:sp>
        <p:nvSpPr>
          <p:cNvPr id="4" name="文本占位符 3">
            <a:extLst>
              <a:ext uri="{FF2B5EF4-FFF2-40B4-BE49-F238E27FC236}">
                <a16:creationId xmlns:a16="http://schemas.microsoft.com/office/drawing/2014/main" id="{8E4C66E3-CD43-49AF-A36F-1DA072734D43}"/>
              </a:ext>
            </a:extLst>
          </p:cNvPr>
          <p:cNvSpPr>
            <a:spLocks noGrp="1"/>
          </p:cNvSpPr>
          <p:nvPr>
            <p:ph type="body" sz="quarter" idx="14"/>
          </p:nvPr>
        </p:nvSpPr>
        <p:spPr/>
        <p:txBody>
          <a:bodyPr/>
          <a:lstStyle/>
          <a:p>
            <a:r>
              <a:rPr lang="en-US" altLang="zh-CN" sz="2000" b="1" u="sng" dirty="0">
                <a:latin typeface="Times New Roman" panose="02020603050405020304" pitchFamily="18" charset="0"/>
                <a:cs typeface="Times New Roman" panose="02020603050405020304" pitchFamily="18" charset="0"/>
              </a:rPr>
              <a:t>Graph Data Condensation</a:t>
            </a:r>
            <a:r>
              <a:rPr lang="en-US" altLang="zh-CN" sz="2000" dirty="0">
                <a:latin typeface="Times New Roman" panose="02020603050405020304" pitchFamily="18" charset="0"/>
                <a:cs typeface="Times New Roman" panose="02020603050405020304" pitchFamily="18" charset="0"/>
              </a:rPr>
              <a:t>: Learning a </a:t>
            </a:r>
            <a:r>
              <a:rPr lang="en-US" altLang="zh-CN" dirty="0">
                <a:solidFill>
                  <a:srgbClr val="EF7A6D"/>
                </a:solidFill>
                <a:latin typeface="Times New Roman" panose="02020603050405020304" pitchFamily="18" charset="0"/>
              </a:rPr>
              <a:t>small</a:t>
            </a:r>
            <a:r>
              <a:rPr lang="en-US" altLang="zh-CN" sz="20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rPr>
              <a:t>synthetic graph, such that training a model on the learned graph could achieve </a:t>
            </a:r>
            <a:r>
              <a:rPr lang="en-US" altLang="zh-CN" dirty="0">
                <a:solidFill>
                  <a:srgbClr val="EF7A6D"/>
                </a:solidFill>
                <a:latin typeface="Times New Roman" panose="02020603050405020304" pitchFamily="18" charset="0"/>
              </a:rPr>
              <a:t>comparable performance</a:t>
            </a:r>
            <a:r>
              <a:rPr lang="en-US" altLang="zh-CN" dirty="0">
                <a:latin typeface="Times New Roman" panose="02020603050405020304" pitchFamily="18" charset="0"/>
              </a:rPr>
              <a:t>.</a:t>
            </a:r>
          </a:p>
          <a:p>
            <a:r>
              <a:rPr lang="en-US" altLang="zh-CN" sz="1800" dirty="0">
                <a:latin typeface="Times New Roman" panose="02020603050405020304" pitchFamily="18" charset="0"/>
              </a:rPr>
              <a:t>Existing methods fail to </a:t>
            </a:r>
            <a:r>
              <a:rPr lang="en-US" altLang="zh-CN" sz="1800" dirty="0">
                <a:solidFill>
                  <a:srgbClr val="9E490A"/>
                </a:solidFill>
                <a:latin typeface="Times New Roman" panose="02020603050405020304" pitchFamily="18" charset="0"/>
              </a:rPr>
              <a:t>preserve the information </a:t>
            </a:r>
            <a:r>
              <a:rPr lang="en-US" altLang="zh-CN" sz="1800" dirty="0">
                <a:latin typeface="Times New Roman" panose="02020603050405020304" pitchFamily="18" charset="0"/>
              </a:rPr>
              <a:t>embedded within the original graph structure. We propose a framework to effectively leverage the original topological information.</a:t>
            </a:r>
            <a:endParaRPr lang="en-US" altLang="zh-CN" sz="1800" dirty="0">
              <a:solidFill>
                <a:schemeClr val="accent5">
                  <a:lumMod val="75000"/>
                </a:schemeClr>
              </a:solidFill>
              <a:latin typeface="Times New Roman" panose="02020603050405020304" pitchFamily="18" charset="0"/>
            </a:endParaRPr>
          </a:p>
          <a:p>
            <a:pPr lvl="1"/>
            <a:r>
              <a:rPr lang="en-US" altLang="zh-CN" sz="1800" dirty="0">
                <a:latin typeface="Times New Roman" panose="02020603050405020304" pitchFamily="18" charset="0"/>
              </a:rPr>
              <a:t>Node &amp; Graph </a:t>
            </a:r>
            <a:r>
              <a:rPr lang="en-US" altLang="zh-CN" sz="1800" dirty="0" err="1">
                <a:latin typeface="Times New Roman" panose="02020603050405020304" pitchFamily="18" charset="0"/>
              </a:rPr>
              <a:t>Regularizer</a:t>
            </a:r>
            <a:r>
              <a:rPr lang="en-US" altLang="zh-CN" sz="1800" dirty="0">
                <a:latin typeface="Times New Roman" panose="02020603050405020304" pitchFamily="18" charset="0"/>
              </a:rPr>
              <a:t> Initialization</a:t>
            </a:r>
          </a:p>
          <a:p>
            <a:pPr lvl="1"/>
            <a:r>
              <a:rPr lang="en-US" altLang="zh-CN" sz="1800" dirty="0">
                <a:latin typeface="Times New Roman" panose="02020603050405020304" pitchFamily="18" charset="0"/>
              </a:rPr>
              <a:t>Self-expressive Reconstruction</a:t>
            </a:r>
          </a:p>
          <a:p>
            <a:pPr lvl="1"/>
            <a:r>
              <a:rPr lang="en-US" altLang="zh-CN" sz="1800" dirty="0">
                <a:latin typeface="Times New Roman" panose="02020603050405020304" pitchFamily="18" charset="0"/>
              </a:rPr>
              <a:t>Parameter Matching and Bootstrapping Update</a:t>
            </a:r>
          </a:p>
          <a:p>
            <a:endParaRPr lang="zh-CN" altLang="en-US" dirty="0"/>
          </a:p>
        </p:txBody>
      </p:sp>
      <p:grpSp>
        <p:nvGrpSpPr>
          <p:cNvPr id="8" name="组合 7">
            <a:extLst>
              <a:ext uri="{FF2B5EF4-FFF2-40B4-BE49-F238E27FC236}">
                <a16:creationId xmlns:a16="http://schemas.microsoft.com/office/drawing/2014/main" id="{93AB4954-B251-4FEC-85BB-464F9B36F99F}"/>
              </a:ext>
            </a:extLst>
          </p:cNvPr>
          <p:cNvGrpSpPr/>
          <p:nvPr/>
        </p:nvGrpSpPr>
        <p:grpSpPr>
          <a:xfrm>
            <a:off x="327045" y="3788393"/>
            <a:ext cx="10545767" cy="2390319"/>
            <a:chOff x="327045" y="4212749"/>
            <a:chExt cx="11589950" cy="2626995"/>
          </a:xfrm>
        </p:grpSpPr>
        <p:pic>
          <p:nvPicPr>
            <p:cNvPr id="5" name="图形 4">
              <a:extLst>
                <a:ext uri="{FF2B5EF4-FFF2-40B4-BE49-F238E27FC236}">
                  <a16:creationId xmlns:a16="http://schemas.microsoft.com/office/drawing/2014/main" id="{075039AE-9735-40CD-86AC-B7458EACF9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045" y="4377531"/>
              <a:ext cx="4986338" cy="2143125"/>
            </a:xfrm>
            <a:prstGeom prst="rect">
              <a:avLst/>
            </a:prstGeom>
          </p:spPr>
        </p:pic>
        <p:pic>
          <p:nvPicPr>
            <p:cNvPr id="6" name="图形 5">
              <a:extLst>
                <a:ext uri="{FF2B5EF4-FFF2-40B4-BE49-F238E27FC236}">
                  <a16:creationId xmlns:a16="http://schemas.microsoft.com/office/drawing/2014/main" id="{61FE90A4-E157-4046-B1D5-3090114874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2865" y="4212749"/>
              <a:ext cx="6374130" cy="2626995"/>
            </a:xfrm>
            <a:prstGeom prst="rect">
              <a:avLst/>
            </a:prstGeom>
          </p:spPr>
        </p:pic>
        <p:cxnSp>
          <p:nvCxnSpPr>
            <p:cNvPr id="7" name="直接连接符 6">
              <a:extLst>
                <a:ext uri="{FF2B5EF4-FFF2-40B4-BE49-F238E27FC236}">
                  <a16:creationId xmlns:a16="http://schemas.microsoft.com/office/drawing/2014/main" id="{AB5B9771-07EE-4085-811E-1A270801B06C}"/>
                </a:ext>
              </a:extLst>
            </p:cNvPr>
            <p:cNvCxnSpPr>
              <a:cxnSpLocks/>
            </p:cNvCxnSpPr>
            <p:nvPr/>
          </p:nvCxnSpPr>
          <p:spPr>
            <a:xfrm>
              <a:off x="5345017" y="4212749"/>
              <a:ext cx="0" cy="24480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D7FA2A71-3FB3-498D-8D1F-154824EF9C34}"/>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spTree>
    <p:extLst>
      <p:ext uri="{BB962C8B-B14F-4D97-AF65-F5344CB8AC3E}">
        <p14:creationId xmlns:p14="http://schemas.microsoft.com/office/powerpoint/2010/main" val="2658908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CAD036-458F-4AD7-94EB-8E56A9E759C0}"/>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49</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94BB97-2B42-4407-8EE1-B80291AA2D25}"/>
              </a:ext>
            </a:extLst>
          </p:cNvPr>
          <p:cNvSpPr>
            <a:spLocks noGrp="1"/>
          </p:cNvSpPr>
          <p:nvPr>
            <p:ph type="body" sz="quarter" idx="11"/>
          </p:nvPr>
        </p:nvSpPr>
        <p:spPr>
          <a:xfrm>
            <a:off x="1016122" y="41252"/>
            <a:ext cx="9136609" cy="565516"/>
          </a:xfrm>
        </p:spPr>
        <p:txBody>
          <a:bodyPr/>
          <a:lstStyle/>
          <a:p>
            <a:r>
              <a:rPr lang="en-US" altLang="zh-CN" dirty="0"/>
              <a:t>For Graph Node Classification</a:t>
            </a:r>
            <a:r>
              <a:rPr lang="zh-CN" altLang="en-US" dirty="0"/>
              <a:t> </a:t>
            </a:r>
            <a:r>
              <a:rPr lang="en-US" altLang="zh-CN" dirty="0"/>
              <a:t>–</a:t>
            </a:r>
            <a:r>
              <a:rPr lang="zh-CN" altLang="en-US" dirty="0"/>
              <a:t> </a:t>
            </a:r>
            <a:r>
              <a:rPr lang="en-US" altLang="zh-CN" dirty="0"/>
              <a:t>KDD</a:t>
            </a:r>
            <a:r>
              <a:rPr lang="zh-CN" altLang="en-US" dirty="0"/>
              <a:t> </a:t>
            </a:r>
            <a:r>
              <a:rPr lang="en-US" altLang="zh-CN" dirty="0"/>
              <a:t>2024</a:t>
            </a:r>
            <a:endParaRPr lang="zh-CN" altLang="en-US" dirty="0"/>
          </a:p>
        </p:txBody>
      </p:sp>
      <p:sp>
        <p:nvSpPr>
          <p:cNvPr id="4" name="文本占位符 3">
            <a:extLst>
              <a:ext uri="{FF2B5EF4-FFF2-40B4-BE49-F238E27FC236}">
                <a16:creationId xmlns:a16="http://schemas.microsoft.com/office/drawing/2014/main" id="{8E4C66E3-CD43-49AF-A36F-1DA072734D43}"/>
              </a:ext>
            </a:extLst>
          </p:cNvPr>
          <p:cNvSpPr>
            <a:spLocks noGrp="1"/>
          </p:cNvSpPr>
          <p:nvPr>
            <p:ph type="body" sz="quarter" idx="14"/>
          </p:nvPr>
        </p:nvSpPr>
        <p:spPr/>
        <p:txBody>
          <a:bodyPr/>
          <a:lstStyle/>
          <a:p>
            <a:r>
              <a:rPr lang="en-US" altLang="zh-CN" sz="2000" b="1" dirty="0">
                <a:latin typeface="Times New Roman" panose="02020603050405020304" pitchFamily="18" charset="0"/>
              </a:rPr>
              <a:t>Node &amp; Graph </a:t>
            </a:r>
            <a:r>
              <a:rPr lang="en-US" altLang="zh-CN" sz="2000" b="1" dirty="0" err="1">
                <a:latin typeface="Times New Roman" panose="02020603050405020304" pitchFamily="18" charset="0"/>
              </a:rPr>
              <a:t>Regularizer</a:t>
            </a:r>
            <a:r>
              <a:rPr lang="en-US" altLang="zh-CN" sz="2000" b="1" dirty="0">
                <a:latin typeface="Times New Roman" panose="02020603050405020304" pitchFamily="18" charset="0"/>
              </a:rPr>
              <a:t> Initialization</a:t>
            </a:r>
          </a:p>
          <a:p>
            <a:r>
              <a:rPr lang="en-US" altLang="zh-CN" sz="1800" dirty="0">
                <a:latin typeface="Times New Roman" panose="02020603050405020304" pitchFamily="18" charset="0"/>
              </a:rPr>
              <a:t>Initialize node embedding via </a:t>
            </a:r>
            <a:r>
              <a:rPr lang="en-US" altLang="zh-CN" sz="1800" dirty="0">
                <a:solidFill>
                  <a:srgbClr val="EF7A6D"/>
                </a:solidFill>
                <a:latin typeface="Times New Roman" panose="02020603050405020304" pitchFamily="18" charset="0"/>
              </a:rPr>
              <a:t>message passing</a:t>
            </a:r>
          </a:p>
          <a:p>
            <a:pPr lvl="1"/>
            <a:r>
              <a:rPr lang="en-US" altLang="zh-CN" sz="1800" dirty="0">
                <a:latin typeface="Times New Roman" panose="02020603050405020304" pitchFamily="18" charset="0"/>
              </a:rPr>
              <a:t>Fuses the graph structure information to nodes.</a:t>
            </a:r>
          </a:p>
          <a:p>
            <a:r>
              <a:rPr lang="en-US" altLang="zh-CN" sz="1800" dirty="0">
                <a:latin typeface="Times New Roman" panose="02020603050405020304" pitchFamily="18" charset="0"/>
              </a:rPr>
              <a:t>Extract the </a:t>
            </a:r>
            <a:r>
              <a:rPr lang="en-US" altLang="zh-CN" sz="1800" dirty="0">
                <a:solidFill>
                  <a:srgbClr val="EF7A6D"/>
                </a:solidFill>
                <a:latin typeface="Times New Roman" panose="02020603050405020304" pitchFamily="18" charset="0"/>
              </a:rPr>
              <a:t>graph structure information </a:t>
            </a:r>
            <a:r>
              <a:rPr lang="en-US" altLang="zh-CN" sz="1800" dirty="0">
                <a:latin typeface="Times New Roman" panose="02020603050405020304" pitchFamily="18" charset="0"/>
              </a:rPr>
              <a:t>as a </a:t>
            </a:r>
            <a:r>
              <a:rPr lang="en-US" altLang="zh-CN" sz="1800" dirty="0">
                <a:solidFill>
                  <a:srgbClr val="93C47D"/>
                </a:solidFill>
                <a:latin typeface="Times New Roman" panose="02020603050405020304" pitchFamily="18" charset="0"/>
              </a:rPr>
              <a:t>probabilistic</a:t>
            </a:r>
            <a:r>
              <a:rPr lang="en-US" altLang="zh-CN" sz="1800" dirty="0">
                <a:solidFill>
                  <a:srgbClr val="ACCCFF"/>
                </a:solidFill>
                <a:latin typeface="Times New Roman" panose="02020603050405020304" pitchFamily="18" charset="0"/>
              </a:rPr>
              <a:t> </a:t>
            </a:r>
            <a:r>
              <a:rPr lang="en-US" altLang="zh-CN" sz="1800" dirty="0">
                <a:solidFill>
                  <a:srgbClr val="93C47D"/>
                </a:solidFill>
                <a:latin typeface="Times New Roman" panose="02020603050405020304" pitchFamily="18" charset="0"/>
              </a:rPr>
              <a:t>graph</a:t>
            </a:r>
          </a:p>
          <a:p>
            <a:pPr lvl="1"/>
            <a:r>
              <a:rPr lang="en-US" altLang="zh-CN" sz="1800" dirty="0">
                <a:latin typeface="Times New Roman" panose="02020603050405020304" pitchFamily="18" charset="0"/>
              </a:rPr>
              <a:t>Condenses the graph structure to align the synthetic graph.</a:t>
            </a:r>
          </a:p>
          <a:p>
            <a:endParaRPr lang="zh-CN" altLang="en-US" sz="1800" b="1" dirty="0">
              <a:latin typeface="Times New Roman" panose="02020603050405020304" pitchFamily="18" charset="0"/>
            </a:endParaRPr>
          </a:p>
        </p:txBody>
      </p:sp>
      <p:grpSp>
        <p:nvGrpSpPr>
          <p:cNvPr id="7" name="组合 6">
            <a:extLst>
              <a:ext uri="{FF2B5EF4-FFF2-40B4-BE49-F238E27FC236}">
                <a16:creationId xmlns:a16="http://schemas.microsoft.com/office/drawing/2014/main" id="{2233C6D5-7A0C-49F0-80A7-A2CFE6B0397F}"/>
              </a:ext>
            </a:extLst>
          </p:cNvPr>
          <p:cNvGrpSpPr/>
          <p:nvPr/>
        </p:nvGrpSpPr>
        <p:grpSpPr>
          <a:xfrm>
            <a:off x="1439764" y="2988604"/>
            <a:ext cx="7560840" cy="3088146"/>
            <a:chOff x="719667" y="2514600"/>
            <a:chExt cx="10634133" cy="4343400"/>
          </a:xfrm>
        </p:grpSpPr>
        <p:pic>
          <p:nvPicPr>
            <p:cNvPr id="5" name="图形 4">
              <a:extLst>
                <a:ext uri="{FF2B5EF4-FFF2-40B4-BE49-F238E27FC236}">
                  <a16:creationId xmlns:a16="http://schemas.microsoft.com/office/drawing/2014/main" id="{87903775-DC67-4AFC-931F-2E106A69BC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2514600"/>
              <a:ext cx="10515600" cy="4343400"/>
            </a:xfrm>
            <a:prstGeom prst="rect">
              <a:avLst/>
            </a:prstGeom>
          </p:spPr>
        </p:pic>
        <p:sp>
          <p:nvSpPr>
            <p:cNvPr id="6" name="矩形 5">
              <a:extLst>
                <a:ext uri="{FF2B5EF4-FFF2-40B4-BE49-F238E27FC236}">
                  <a16:creationId xmlns:a16="http://schemas.microsoft.com/office/drawing/2014/main" id="{0DAD3296-ED1A-4C78-8D6C-73BE2B76771C}"/>
                </a:ext>
              </a:extLst>
            </p:cNvPr>
            <p:cNvSpPr/>
            <p:nvPr/>
          </p:nvSpPr>
          <p:spPr>
            <a:xfrm>
              <a:off x="719667" y="4714043"/>
              <a:ext cx="3801533" cy="2033890"/>
            </a:xfrm>
            <a:prstGeom prst="rect">
              <a:avLst/>
            </a:prstGeom>
            <a:noFill/>
            <a:ln w="762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815B6E2C-AB3D-47A8-A5F3-D55755B3CEC8}"/>
              </a:ext>
            </a:extLst>
          </p:cNvPr>
          <p:cNvSpPr/>
          <p:nvPr/>
        </p:nvSpPr>
        <p:spPr>
          <a:xfrm>
            <a:off x="1439764" y="3247115"/>
            <a:ext cx="2702880" cy="1303699"/>
          </a:xfrm>
          <a:prstGeom prst="rect">
            <a:avLst/>
          </a:prstGeom>
          <a:noFill/>
          <a:ln w="762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2202EFAD-C6F5-4D39-B823-10531AFC953E}"/>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spTree>
    <p:extLst>
      <p:ext uri="{BB962C8B-B14F-4D97-AF65-F5344CB8AC3E}">
        <p14:creationId xmlns:p14="http://schemas.microsoft.com/office/powerpoint/2010/main" val="1944283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472FDF-F1D4-43F7-AC81-2D242B637C29}"/>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5</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C9DCB506-B91A-428E-AEA1-7B291D3DEF19}"/>
              </a:ext>
            </a:extLst>
          </p:cNvPr>
          <p:cNvSpPr>
            <a:spLocks noGrp="1"/>
          </p:cNvSpPr>
          <p:nvPr>
            <p:ph type="body" sz="quarter" idx="11"/>
          </p:nvPr>
        </p:nvSpPr>
        <p:spPr/>
        <p:txBody>
          <a:bodyPr/>
          <a:lstStyle/>
          <a:p>
            <a:r>
              <a:rPr lang="en-US" altLang="zh-CN" dirty="0"/>
              <a:t>What is Dataset Distillation?</a:t>
            </a:r>
            <a:endParaRPr lang="zh-CN" altLang="en-US" dirty="0"/>
          </a:p>
        </p:txBody>
      </p:sp>
      <p:sp>
        <p:nvSpPr>
          <p:cNvPr id="4" name="文本占位符 3">
            <a:extLst>
              <a:ext uri="{FF2B5EF4-FFF2-40B4-BE49-F238E27FC236}">
                <a16:creationId xmlns:a16="http://schemas.microsoft.com/office/drawing/2014/main" id="{DB04DA63-7FB9-4518-B5B3-6D8790D10E73}"/>
              </a:ext>
            </a:extLst>
          </p:cNvPr>
          <p:cNvSpPr>
            <a:spLocks noGrp="1"/>
          </p:cNvSpPr>
          <p:nvPr>
            <p:ph type="body" sz="quarter" idx="4294967295"/>
          </p:nvPr>
        </p:nvSpPr>
        <p:spPr>
          <a:xfrm>
            <a:off x="301483" y="6084164"/>
            <a:ext cx="3922696" cy="396011"/>
          </a:xfrm>
          <a:prstGeom prst="rect">
            <a:avLst/>
          </a:prstGeom>
        </p:spPr>
        <p:txBody>
          <a:bodyPr/>
          <a:lstStyle/>
          <a:p>
            <a:endParaRPr lang="zh-CN" altLang="en-US"/>
          </a:p>
        </p:txBody>
      </p:sp>
      <p:sp>
        <p:nvSpPr>
          <p:cNvPr id="5" name="文本占位符 4">
            <a:extLst>
              <a:ext uri="{FF2B5EF4-FFF2-40B4-BE49-F238E27FC236}">
                <a16:creationId xmlns:a16="http://schemas.microsoft.com/office/drawing/2014/main" id="{B3E6EE85-FCD3-4ADE-BB74-F337C8FBB933}"/>
              </a:ext>
            </a:extLst>
          </p:cNvPr>
          <p:cNvSpPr>
            <a:spLocks noGrp="1"/>
          </p:cNvSpPr>
          <p:nvPr>
            <p:ph type="body" sz="quarter" idx="4294967295"/>
          </p:nvPr>
        </p:nvSpPr>
        <p:spPr>
          <a:xfrm>
            <a:off x="4525174" y="6084164"/>
            <a:ext cx="3922696" cy="396011"/>
          </a:xfrm>
          <a:prstGeom prst="rect">
            <a:avLst/>
          </a:prstGeom>
        </p:spPr>
        <p:txBody>
          <a:bodyPr/>
          <a:lstStyle/>
          <a:p>
            <a:endParaRPr lang="zh-CN" altLang="en-US"/>
          </a:p>
        </p:txBody>
      </p:sp>
      <p:sp>
        <p:nvSpPr>
          <p:cNvPr id="6" name="文本占位符 5">
            <a:extLst>
              <a:ext uri="{FF2B5EF4-FFF2-40B4-BE49-F238E27FC236}">
                <a16:creationId xmlns:a16="http://schemas.microsoft.com/office/drawing/2014/main" id="{BE703438-AF30-43BE-9679-074C34AFE73F}"/>
              </a:ext>
            </a:extLst>
          </p:cNvPr>
          <p:cNvSpPr>
            <a:spLocks noGrp="1"/>
          </p:cNvSpPr>
          <p:nvPr>
            <p:ph type="body" sz="quarter" idx="14"/>
          </p:nvPr>
        </p:nvSpPr>
        <p:spPr/>
        <p:txBody>
          <a:bodyPr/>
          <a:lstStyle/>
          <a:p>
            <a:r>
              <a:rPr lang="en-US" altLang="zh-CN" b="1" dirty="0"/>
              <a:t>For example: CIFAR10 dataset</a:t>
            </a:r>
            <a:endParaRPr lang="zh-CN" altLang="en-US" b="1" dirty="0"/>
          </a:p>
          <a:p>
            <a:endParaRPr lang="zh-CN" altLang="en-US" dirty="0"/>
          </a:p>
        </p:txBody>
      </p:sp>
      <p:pic>
        <p:nvPicPr>
          <p:cNvPr id="10" name="图片 9">
            <a:extLst>
              <a:ext uri="{FF2B5EF4-FFF2-40B4-BE49-F238E27FC236}">
                <a16:creationId xmlns:a16="http://schemas.microsoft.com/office/drawing/2014/main" id="{E2C40453-5A5B-4BA8-95D5-E7713673BDF6}"/>
              </a:ext>
            </a:extLst>
          </p:cNvPr>
          <p:cNvPicPr>
            <a:picLocks noChangeAspect="1"/>
          </p:cNvPicPr>
          <p:nvPr/>
        </p:nvPicPr>
        <p:blipFill>
          <a:blip r:embed="rId3"/>
          <a:stretch>
            <a:fillRect/>
          </a:stretch>
        </p:blipFill>
        <p:spPr>
          <a:xfrm>
            <a:off x="350313" y="1502936"/>
            <a:ext cx="10162063" cy="3842469"/>
          </a:xfrm>
          <a:prstGeom prst="rect">
            <a:avLst/>
          </a:prstGeom>
        </p:spPr>
      </p:pic>
      <p:sp>
        <p:nvSpPr>
          <p:cNvPr id="11" name="文本框 10">
            <a:extLst>
              <a:ext uri="{FF2B5EF4-FFF2-40B4-BE49-F238E27FC236}">
                <a16:creationId xmlns:a16="http://schemas.microsoft.com/office/drawing/2014/main" id="{327F4359-BF25-4C67-AD11-5582017FB218}"/>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Wu, X., Zhang, B., Deng, Z., &amp; </a:t>
            </a:r>
            <a:r>
              <a:rPr lang="en-US" altLang="zh-CN" sz="1000" dirty="0" err="1">
                <a:solidFill>
                  <a:schemeClr val="bg1">
                    <a:lumMod val="50000"/>
                  </a:schemeClr>
                </a:solidFill>
              </a:rPr>
              <a:t>Russakovsky</a:t>
            </a:r>
            <a:r>
              <a:rPr lang="en-US" altLang="zh-CN" sz="1000" dirty="0">
                <a:solidFill>
                  <a:schemeClr val="bg1">
                    <a:lumMod val="50000"/>
                  </a:schemeClr>
                </a:solidFill>
              </a:rPr>
              <a:t>, O. (2023). Vision-language dataset distillation.</a:t>
            </a:r>
            <a:endParaRPr lang="zh-CN" altLang="en-US" sz="1000" dirty="0">
              <a:solidFill>
                <a:schemeClr val="bg1">
                  <a:lumMod val="50000"/>
                </a:schemeClr>
              </a:solidFill>
            </a:endParaRPr>
          </a:p>
        </p:txBody>
      </p:sp>
    </p:spTree>
    <p:extLst>
      <p:ext uri="{BB962C8B-B14F-4D97-AF65-F5344CB8AC3E}">
        <p14:creationId xmlns:p14="http://schemas.microsoft.com/office/powerpoint/2010/main" val="1474201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CAD036-458F-4AD7-94EB-8E56A9E759C0}"/>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50</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94BB97-2B42-4407-8EE1-B80291AA2D25}"/>
              </a:ext>
            </a:extLst>
          </p:cNvPr>
          <p:cNvSpPr>
            <a:spLocks noGrp="1"/>
          </p:cNvSpPr>
          <p:nvPr>
            <p:ph type="body" sz="quarter" idx="11"/>
          </p:nvPr>
        </p:nvSpPr>
        <p:spPr>
          <a:xfrm>
            <a:off x="1016122" y="41252"/>
            <a:ext cx="9136609" cy="565516"/>
          </a:xfrm>
        </p:spPr>
        <p:txBody>
          <a:bodyPr/>
          <a:lstStyle/>
          <a:p>
            <a:r>
              <a:rPr lang="en-US" altLang="zh-CN" dirty="0"/>
              <a:t>For Graph Node Classification</a:t>
            </a:r>
            <a:r>
              <a:rPr lang="zh-CN" altLang="en-US" dirty="0"/>
              <a:t> </a:t>
            </a:r>
            <a:r>
              <a:rPr lang="en-US" altLang="zh-CN" dirty="0"/>
              <a:t>–</a:t>
            </a:r>
            <a:r>
              <a:rPr lang="zh-CN" altLang="en-US" dirty="0"/>
              <a:t> </a:t>
            </a:r>
            <a:r>
              <a:rPr lang="en-US" altLang="zh-CN" dirty="0"/>
              <a:t>KDD</a:t>
            </a:r>
            <a:r>
              <a:rPr lang="zh-CN" altLang="en-US" dirty="0"/>
              <a:t> </a:t>
            </a:r>
            <a:r>
              <a:rPr lang="en-US" altLang="zh-CN" dirty="0"/>
              <a:t>2024</a:t>
            </a:r>
            <a:endParaRPr lang="zh-CN" altLang="en-US" dirty="0"/>
          </a:p>
        </p:txBody>
      </p:sp>
      <p:sp>
        <p:nvSpPr>
          <p:cNvPr id="4" name="文本占位符 3">
            <a:extLst>
              <a:ext uri="{FF2B5EF4-FFF2-40B4-BE49-F238E27FC236}">
                <a16:creationId xmlns:a16="http://schemas.microsoft.com/office/drawing/2014/main" id="{8E4C66E3-CD43-49AF-A36F-1DA072734D43}"/>
              </a:ext>
            </a:extLst>
          </p:cNvPr>
          <p:cNvSpPr>
            <a:spLocks noGrp="1"/>
          </p:cNvSpPr>
          <p:nvPr>
            <p:ph type="body" sz="quarter" idx="14"/>
          </p:nvPr>
        </p:nvSpPr>
        <p:spPr/>
        <p:txBody>
          <a:bodyPr/>
          <a:lstStyle/>
          <a:p>
            <a:r>
              <a:rPr lang="en-US" altLang="zh-CN" sz="2000" b="1" dirty="0">
                <a:latin typeface="Times New Roman" panose="02020603050405020304" pitchFamily="18" charset="0"/>
              </a:rPr>
              <a:t>Self-expressive Reconstruction</a:t>
            </a:r>
          </a:p>
          <a:p>
            <a:pPr lvl="1"/>
            <a:r>
              <a:rPr lang="en-US" altLang="zh-CN" dirty="0">
                <a:latin typeface="Times New Roman" panose="02020603050405020304" pitchFamily="18" charset="0"/>
              </a:rPr>
              <a:t>Reconstruct the structure of synthetic graph via </a:t>
            </a:r>
            <a:r>
              <a:rPr lang="en-US" altLang="zh-CN" dirty="0">
                <a:solidFill>
                  <a:srgbClr val="EF7A6D"/>
                </a:solidFill>
                <a:latin typeface="Times New Roman" panose="02020603050405020304" pitchFamily="18" charset="0"/>
              </a:rPr>
              <a:t>self-expressive</a:t>
            </a:r>
          </a:p>
          <a:p>
            <a:pPr lvl="2"/>
            <a:r>
              <a:rPr lang="en-US" altLang="zh-CN" dirty="0">
                <a:latin typeface="Times New Roman" panose="02020603050405020304" pitchFamily="18" charset="0"/>
              </a:rPr>
              <a:t>More </a:t>
            </a:r>
            <a:r>
              <a:rPr lang="en-US" altLang="zh-CN" dirty="0">
                <a:solidFill>
                  <a:srgbClr val="EF7A6D"/>
                </a:solidFill>
                <a:latin typeface="Times New Roman" panose="02020603050405020304" pitchFamily="18" charset="0"/>
              </a:rPr>
              <a:t>efficient and interpretable </a:t>
            </a:r>
            <a:r>
              <a:rPr lang="en-US" altLang="zh-CN" dirty="0">
                <a:latin typeface="Times New Roman" panose="02020603050405020304" pitchFamily="18" charset="0"/>
              </a:rPr>
              <a:t>graph structure reconstruction.</a:t>
            </a:r>
          </a:p>
          <a:p>
            <a:pPr lvl="2"/>
            <a:r>
              <a:rPr lang="en-US" altLang="zh-CN" dirty="0" err="1">
                <a:latin typeface="Times New Roman" panose="02020603050405020304" pitchFamily="18" charset="0"/>
              </a:rPr>
              <a:t>Regularizers</a:t>
            </a:r>
            <a:r>
              <a:rPr lang="en-US" altLang="zh-CN" dirty="0">
                <a:latin typeface="Times New Roman" panose="02020603050405020304" pitchFamily="18" charset="0"/>
              </a:rPr>
              <a:t> from the original graph </a:t>
            </a:r>
            <a:r>
              <a:rPr lang="en-US" altLang="zh-CN" dirty="0">
                <a:solidFill>
                  <a:srgbClr val="93C47D"/>
                </a:solidFill>
                <a:latin typeface="Times New Roman" panose="02020603050405020304" pitchFamily="18" charset="0"/>
              </a:rPr>
              <a:t>avoid</a:t>
            </a:r>
            <a:r>
              <a:rPr lang="en-US" altLang="zh-CN" dirty="0">
                <a:latin typeface="Times New Roman" panose="02020603050405020304" pitchFamily="18" charset="0"/>
              </a:rPr>
              <a:t> trivial solutions and </a:t>
            </a:r>
            <a:r>
              <a:rPr lang="en-US" altLang="zh-CN" dirty="0">
                <a:solidFill>
                  <a:srgbClr val="93C47D"/>
                </a:solidFill>
                <a:latin typeface="Times New Roman" panose="02020603050405020304" pitchFamily="18" charset="0"/>
              </a:rPr>
              <a:t>broadcast</a:t>
            </a:r>
            <a:r>
              <a:rPr lang="en-US" altLang="zh-CN" dirty="0">
                <a:latin typeface="Times New Roman" panose="02020603050405020304" pitchFamily="18" charset="0"/>
              </a:rPr>
              <a:t> original structure.</a:t>
            </a:r>
          </a:p>
          <a:p>
            <a:pPr lvl="1"/>
            <a:endParaRPr lang="zh-CN" altLang="en-US" sz="2000" b="1" dirty="0">
              <a:latin typeface="Times New Roman" panose="02020603050405020304" pitchFamily="18" charset="0"/>
            </a:endParaRPr>
          </a:p>
        </p:txBody>
      </p:sp>
      <p:pic>
        <p:nvPicPr>
          <p:cNvPr id="5" name="图片 4">
            <a:extLst>
              <a:ext uri="{FF2B5EF4-FFF2-40B4-BE49-F238E27FC236}">
                <a16:creationId xmlns:a16="http://schemas.microsoft.com/office/drawing/2014/main" id="{C70C5606-DF1A-4737-A704-EA32ED67B4F2}"/>
              </a:ext>
            </a:extLst>
          </p:cNvPr>
          <p:cNvPicPr>
            <a:picLocks noChangeAspect="1"/>
          </p:cNvPicPr>
          <p:nvPr/>
        </p:nvPicPr>
        <p:blipFill>
          <a:blip r:embed="rId3"/>
          <a:stretch>
            <a:fillRect/>
          </a:stretch>
        </p:blipFill>
        <p:spPr>
          <a:xfrm>
            <a:off x="2879924" y="2447999"/>
            <a:ext cx="4744396" cy="608982"/>
          </a:xfrm>
          <a:prstGeom prst="rect">
            <a:avLst/>
          </a:prstGeom>
        </p:spPr>
      </p:pic>
      <p:pic>
        <p:nvPicPr>
          <p:cNvPr id="7" name="图形 6">
            <a:extLst>
              <a:ext uri="{FF2B5EF4-FFF2-40B4-BE49-F238E27FC236}">
                <a16:creationId xmlns:a16="http://schemas.microsoft.com/office/drawing/2014/main" id="{6BCA6FAB-230A-4883-973C-67FBC9CCD2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4041" y="2988604"/>
            <a:ext cx="7476563" cy="3088146"/>
          </a:xfrm>
          <a:prstGeom prst="rect">
            <a:avLst/>
          </a:prstGeom>
        </p:spPr>
      </p:pic>
      <p:sp>
        <p:nvSpPr>
          <p:cNvPr id="9" name="L 形 8">
            <a:extLst>
              <a:ext uri="{FF2B5EF4-FFF2-40B4-BE49-F238E27FC236}">
                <a16:creationId xmlns:a16="http://schemas.microsoft.com/office/drawing/2014/main" id="{258354E0-E15E-44FD-9996-4FE2E1E84F4D}"/>
              </a:ext>
            </a:extLst>
          </p:cNvPr>
          <p:cNvSpPr/>
          <p:nvPr/>
        </p:nvSpPr>
        <p:spPr>
          <a:xfrm flipV="1">
            <a:off x="4176068" y="3240085"/>
            <a:ext cx="4744397" cy="2528221"/>
          </a:xfrm>
          <a:prstGeom prst="corner">
            <a:avLst>
              <a:gd name="adj1" fmla="val 33731"/>
              <a:gd name="adj2" fmla="val 108409"/>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584126DD-20DF-4401-883D-E007F41772EB}"/>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spTree>
    <p:extLst>
      <p:ext uri="{BB962C8B-B14F-4D97-AF65-F5344CB8AC3E}">
        <p14:creationId xmlns:p14="http://schemas.microsoft.com/office/powerpoint/2010/main" val="2352757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CAD036-458F-4AD7-94EB-8E56A9E759C0}"/>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51</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94BB97-2B42-4407-8EE1-B80291AA2D25}"/>
              </a:ext>
            </a:extLst>
          </p:cNvPr>
          <p:cNvSpPr>
            <a:spLocks noGrp="1"/>
          </p:cNvSpPr>
          <p:nvPr>
            <p:ph type="body" sz="quarter" idx="11"/>
          </p:nvPr>
        </p:nvSpPr>
        <p:spPr>
          <a:xfrm>
            <a:off x="1016122" y="41252"/>
            <a:ext cx="9136609" cy="565516"/>
          </a:xfrm>
        </p:spPr>
        <p:txBody>
          <a:bodyPr/>
          <a:lstStyle/>
          <a:p>
            <a:r>
              <a:rPr lang="en-US" altLang="zh-CN" dirty="0"/>
              <a:t>For Graph Node Classification</a:t>
            </a:r>
            <a:r>
              <a:rPr lang="zh-CN" altLang="en-US" dirty="0"/>
              <a:t> </a:t>
            </a:r>
            <a:r>
              <a:rPr lang="en-US" altLang="zh-CN" dirty="0"/>
              <a:t>–</a:t>
            </a:r>
            <a:r>
              <a:rPr lang="zh-CN" altLang="en-US" dirty="0"/>
              <a:t> </a:t>
            </a:r>
            <a:r>
              <a:rPr lang="en-US" altLang="zh-CN" dirty="0"/>
              <a:t>KDD</a:t>
            </a:r>
            <a:r>
              <a:rPr lang="zh-CN" altLang="en-US" dirty="0"/>
              <a:t> </a:t>
            </a:r>
            <a:r>
              <a:rPr lang="en-US" altLang="zh-CN" dirty="0"/>
              <a:t>2024</a:t>
            </a:r>
            <a:endParaRPr lang="zh-CN" altLang="en-US" dirty="0"/>
          </a:p>
        </p:txBody>
      </p:sp>
      <p:sp>
        <p:nvSpPr>
          <p:cNvPr id="4" name="文本占位符 3">
            <a:extLst>
              <a:ext uri="{FF2B5EF4-FFF2-40B4-BE49-F238E27FC236}">
                <a16:creationId xmlns:a16="http://schemas.microsoft.com/office/drawing/2014/main" id="{8E4C66E3-CD43-49AF-A36F-1DA072734D43}"/>
              </a:ext>
            </a:extLst>
          </p:cNvPr>
          <p:cNvSpPr>
            <a:spLocks noGrp="1"/>
          </p:cNvSpPr>
          <p:nvPr>
            <p:ph type="body" sz="quarter" idx="14"/>
          </p:nvPr>
        </p:nvSpPr>
        <p:spPr/>
        <p:txBody>
          <a:bodyPr/>
          <a:lstStyle/>
          <a:p>
            <a:r>
              <a:rPr lang="en-US" altLang="zh-CN" sz="2000" b="1" dirty="0">
                <a:latin typeface="Times New Roman" panose="02020603050405020304" pitchFamily="18" charset="0"/>
              </a:rPr>
              <a:t>Self-expressive Reconstruction</a:t>
            </a:r>
          </a:p>
          <a:p>
            <a:pPr lvl="1"/>
            <a:r>
              <a:rPr lang="en-US" altLang="zh-CN" dirty="0">
                <a:latin typeface="Times New Roman" panose="02020603050405020304" pitchFamily="18" charset="0"/>
              </a:rPr>
              <a:t>Reconstruct the structure of synthetic graph via </a:t>
            </a:r>
            <a:r>
              <a:rPr lang="en-US" altLang="zh-CN" dirty="0">
                <a:solidFill>
                  <a:srgbClr val="EF7A6D"/>
                </a:solidFill>
                <a:latin typeface="Times New Roman" panose="02020603050405020304" pitchFamily="18" charset="0"/>
              </a:rPr>
              <a:t>self-expressive</a:t>
            </a:r>
          </a:p>
          <a:p>
            <a:pPr lvl="2"/>
            <a:r>
              <a:rPr lang="en-US" altLang="zh-CN" dirty="0">
                <a:latin typeface="Times New Roman" panose="02020603050405020304" pitchFamily="18" charset="0"/>
              </a:rPr>
              <a:t>More </a:t>
            </a:r>
            <a:r>
              <a:rPr lang="en-US" altLang="zh-CN" dirty="0">
                <a:solidFill>
                  <a:srgbClr val="EF7A6D"/>
                </a:solidFill>
                <a:latin typeface="Times New Roman" panose="02020603050405020304" pitchFamily="18" charset="0"/>
              </a:rPr>
              <a:t>efficient and interpretable </a:t>
            </a:r>
            <a:r>
              <a:rPr lang="en-US" altLang="zh-CN" dirty="0">
                <a:latin typeface="Times New Roman" panose="02020603050405020304" pitchFamily="18" charset="0"/>
              </a:rPr>
              <a:t>graph structure reconstruction.</a:t>
            </a:r>
          </a:p>
          <a:p>
            <a:pPr lvl="2"/>
            <a:r>
              <a:rPr lang="en-US" altLang="zh-CN" dirty="0" err="1">
                <a:latin typeface="Times New Roman" panose="02020603050405020304" pitchFamily="18" charset="0"/>
              </a:rPr>
              <a:t>Regularizers</a:t>
            </a:r>
            <a:r>
              <a:rPr lang="en-US" altLang="zh-CN" dirty="0">
                <a:latin typeface="Times New Roman" panose="02020603050405020304" pitchFamily="18" charset="0"/>
              </a:rPr>
              <a:t> from the original graph </a:t>
            </a:r>
            <a:r>
              <a:rPr lang="en-US" altLang="zh-CN" dirty="0">
                <a:solidFill>
                  <a:srgbClr val="93C47D"/>
                </a:solidFill>
                <a:latin typeface="Times New Roman" panose="02020603050405020304" pitchFamily="18" charset="0"/>
              </a:rPr>
              <a:t>avoid</a:t>
            </a:r>
            <a:r>
              <a:rPr lang="en-US" altLang="zh-CN" dirty="0">
                <a:latin typeface="Times New Roman" panose="02020603050405020304" pitchFamily="18" charset="0"/>
              </a:rPr>
              <a:t> trivial solutions and </a:t>
            </a:r>
            <a:r>
              <a:rPr lang="en-US" altLang="zh-CN" dirty="0">
                <a:solidFill>
                  <a:srgbClr val="93C47D"/>
                </a:solidFill>
                <a:latin typeface="Times New Roman" panose="02020603050405020304" pitchFamily="18" charset="0"/>
              </a:rPr>
              <a:t>broadcast</a:t>
            </a:r>
            <a:r>
              <a:rPr lang="en-US" altLang="zh-CN" dirty="0">
                <a:latin typeface="Times New Roman" panose="02020603050405020304" pitchFamily="18" charset="0"/>
              </a:rPr>
              <a:t> original structure.</a:t>
            </a:r>
          </a:p>
          <a:p>
            <a:pPr lvl="1"/>
            <a:endParaRPr lang="zh-CN" altLang="en-US" sz="2000" b="1" dirty="0">
              <a:latin typeface="Times New Roman" panose="02020603050405020304" pitchFamily="18" charset="0"/>
            </a:endParaRPr>
          </a:p>
        </p:txBody>
      </p:sp>
      <p:pic>
        <p:nvPicPr>
          <p:cNvPr id="5" name="图片 4">
            <a:extLst>
              <a:ext uri="{FF2B5EF4-FFF2-40B4-BE49-F238E27FC236}">
                <a16:creationId xmlns:a16="http://schemas.microsoft.com/office/drawing/2014/main" id="{C70C5606-DF1A-4737-A704-EA32ED67B4F2}"/>
              </a:ext>
            </a:extLst>
          </p:cNvPr>
          <p:cNvPicPr>
            <a:picLocks noChangeAspect="1"/>
          </p:cNvPicPr>
          <p:nvPr/>
        </p:nvPicPr>
        <p:blipFill>
          <a:blip r:embed="rId3"/>
          <a:stretch>
            <a:fillRect/>
          </a:stretch>
        </p:blipFill>
        <p:spPr>
          <a:xfrm>
            <a:off x="2879924" y="2447999"/>
            <a:ext cx="4744396" cy="608982"/>
          </a:xfrm>
          <a:prstGeom prst="rect">
            <a:avLst/>
          </a:prstGeom>
        </p:spPr>
      </p:pic>
      <p:pic>
        <p:nvPicPr>
          <p:cNvPr id="7" name="图形 6">
            <a:extLst>
              <a:ext uri="{FF2B5EF4-FFF2-40B4-BE49-F238E27FC236}">
                <a16:creationId xmlns:a16="http://schemas.microsoft.com/office/drawing/2014/main" id="{6BCA6FAB-230A-4883-973C-67FBC9CCD2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4041" y="2988604"/>
            <a:ext cx="7476563" cy="3088146"/>
          </a:xfrm>
          <a:prstGeom prst="rect">
            <a:avLst/>
          </a:prstGeom>
        </p:spPr>
      </p:pic>
      <p:sp>
        <p:nvSpPr>
          <p:cNvPr id="9" name="L 形 8">
            <a:extLst>
              <a:ext uri="{FF2B5EF4-FFF2-40B4-BE49-F238E27FC236}">
                <a16:creationId xmlns:a16="http://schemas.microsoft.com/office/drawing/2014/main" id="{258354E0-E15E-44FD-9996-4FE2E1E84F4D}"/>
              </a:ext>
            </a:extLst>
          </p:cNvPr>
          <p:cNvSpPr/>
          <p:nvPr/>
        </p:nvSpPr>
        <p:spPr>
          <a:xfrm flipV="1">
            <a:off x="4176068" y="3240085"/>
            <a:ext cx="4744397" cy="2528221"/>
          </a:xfrm>
          <a:prstGeom prst="corner">
            <a:avLst>
              <a:gd name="adj1" fmla="val 33731"/>
              <a:gd name="adj2" fmla="val 108409"/>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584126DD-20DF-4401-883D-E007F41772EB}"/>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sp>
        <p:nvSpPr>
          <p:cNvPr id="11" name="椭圆 10">
            <a:extLst>
              <a:ext uri="{FF2B5EF4-FFF2-40B4-BE49-F238E27FC236}">
                <a16:creationId xmlns:a16="http://schemas.microsoft.com/office/drawing/2014/main" id="{9C1B866A-09AF-4E17-9A2F-5D643DD24B37}"/>
              </a:ext>
            </a:extLst>
          </p:cNvPr>
          <p:cNvSpPr/>
          <p:nvPr/>
        </p:nvSpPr>
        <p:spPr>
          <a:xfrm>
            <a:off x="5472212" y="4392216"/>
            <a:ext cx="1549645" cy="432048"/>
          </a:xfrm>
          <a:prstGeom prst="ellipse">
            <a:avLst/>
          </a:prstGeom>
          <a:noFill/>
          <a:ln w="635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62015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CAD036-458F-4AD7-94EB-8E56A9E759C0}"/>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52</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94BB97-2B42-4407-8EE1-B80291AA2D25}"/>
              </a:ext>
            </a:extLst>
          </p:cNvPr>
          <p:cNvSpPr>
            <a:spLocks noGrp="1"/>
          </p:cNvSpPr>
          <p:nvPr>
            <p:ph type="body" sz="quarter" idx="11"/>
          </p:nvPr>
        </p:nvSpPr>
        <p:spPr>
          <a:xfrm>
            <a:off x="1016122" y="41252"/>
            <a:ext cx="9136609" cy="565516"/>
          </a:xfrm>
        </p:spPr>
        <p:txBody>
          <a:bodyPr/>
          <a:lstStyle/>
          <a:p>
            <a:r>
              <a:rPr lang="en-US" altLang="zh-CN" dirty="0"/>
              <a:t>For Graph Node Classification</a:t>
            </a:r>
            <a:r>
              <a:rPr lang="zh-CN" altLang="en-US" dirty="0"/>
              <a:t> </a:t>
            </a:r>
            <a:r>
              <a:rPr lang="en-US" altLang="zh-CN" dirty="0"/>
              <a:t>–</a:t>
            </a:r>
            <a:r>
              <a:rPr lang="zh-CN" altLang="en-US" dirty="0"/>
              <a:t> </a:t>
            </a:r>
            <a:r>
              <a:rPr lang="en-US" altLang="zh-CN" dirty="0"/>
              <a:t>KDD</a:t>
            </a:r>
            <a:r>
              <a:rPr lang="zh-CN" altLang="en-US" dirty="0"/>
              <a:t> </a:t>
            </a:r>
            <a:r>
              <a:rPr lang="en-US" altLang="zh-CN" dirty="0"/>
              <a:t>2024</a:t>
            </a:r>
            <a:endParaRPr lang="zh-CN" altLang="en-US" dirty="0"/>
          </a:p>
        </p:txBody>
      </p:sp>
      <p:sp>
        <p:nvSpPr>
          <p:cNvPr id="4" name="文本占位符 3">
            <a:extLst>
              <a:ext uri="{FF2B5EF4-FFF2-40B4-BE49-F238E27FC236}">
                <a16:creationId xmlns:a16="http://schemas.microsoft.com/office/drawing/2014/main" id="{8E4C66E3-CD43-49AF-A36F-1DA072734D43}"/>
              </a:ext>
            </a:extLst>
          </p:cNvPr>
          <p:cNvSpPr>
            <a:spLocks noGrp="1"/>
          </p:cNvSpPr>
          <p:nvPr>
            <p:ph type="body" sz="quarter" idx="14"/>
          </p:nvPr>
        </p:nvSpPr>
        <p:spPr/>
        <p:txBody>
          <a:bodyPr/>
          <a:lstStyle/>
          <a:p>
            <a:r>
              <a:rPr lang="en-US" altLang="zh-CN" sz="2000" b="1" dirty="0">
                <a:latin typeface="Times New Roman" panose="02020603050405020304" pitchFamily="18" charset="0"/>
              </a:rPr>
              <a:t>Self-expressive Reconstruction</a:t>
            </a:r>
          </a:p>
          <a:p>
            <a:pPr lvl="1"/>
            <a:r>
              <a:rPr lang="en-US" altLang="zh-CN" dirty="0">
                <a:latin typeface="Times New Roman" panose="02020603050405020304" pitchFamily="18" charset="0"/>
              </a:rPr>
              <a:t>Reconstruct the structure of synthetic graph via </a:t>
            </a:r>
            <a:r>
              <a:rPr lang="en-US" altLang="zh-CN" dirty="0">
                <a:solidFill>
                  <a:srgbClr val="EF7A6D"/>
                </a:solidFill>
                <a:latin typeface="Times New Roman" panose="02020603050405020304" pitchFamily="18" charset="0"/>
              </a:rPr>
              <a:t>self-expressive</a:t>
            </a:r>
          </a:p>
          <a:p>
            <a:pPr lvl="2"/>
            <a:r>
              <a:rPr lang="en-US" altLang="zh-CN" dirty="0">
                <a:latin typeface="Times New Roman" panose="02020603050405020304" pitchFamily="18" charset="0"/>
              </a:rPr>
              <a:t>More </a:t>
            </a:r>
            <a:r>
              <a:rPr lang="en-US" altLang="zh-CN" dirty="0">
                <a:solidFill>
                  <a:srgbClr val="EF7A6D"/>
                </a:solidFill>
                <a:latin typeface="Times New Roman" panose="02020603050405020304" pitchFamily="18" charset="0"/>
              </a:rPr>
              <a:t>efficient and interpretable </a:t>
            </a:r>
            <a:r>
              <a:rPr lang="en-US" altLang="zh-CN" dirty="0">
                <a:latin typeface="Times New Roman" panose="02020603050405020304" pitchFamily="18" charset="0"/>
              </a:rPr>
              <a:t>graph structure reconstruction.</a:t>
            </a:r>
          </a:p>
          <a:p>
            <a:pPr lvl="2"/>
            <a:r>
              <a:rPr lang="en-US" altLang="zh-CN" dirty="0" err="1">
                <a:latin typeface="Times New Roman" panose="02020603050405020304" pitchFamily="18" charset="0"/>
              </a:rPr>
              <a:t>Regularizers</a:t>
            </a:r>
            <a:r>
              <a:rPr lang="en-US" altLang="zh-CN" dirty="0">
                <a:latin typeface="Times New Roman" panose="02020603050405020304" pitchFamily="18" charset="0"/>
              </a:rPr>
              <a:t> from the original graph </a:t>
            </a:r>
            <a:r>
              <a:rPr lang="en-US" altLang="zh-CN" dirty="0">
                <a:solidFill>
                  <a:srgbClr val="93C47D"/>
                </a:solidFill>
                <a:latin typeface="Times New Roman" panose="02020603050405020304" pitchFamily="18" charset="0"/>
              </a:rPr>
              <a:t>avoid</a:t>
            </a:r>
            <a:r>
              <a:rPr lang="en-US" altLang="zh-CN" dirty="0">
                <a:latin typeface="Times New Roman" panose="02020603050405020304" pitchFamily="18" charset="0"/>
              </a:rPr>
              <a:t> trivial solutions and </a:t>
            </a:r>
            <a:r>
              <a:rPr lang="en-US" altLang="zh-CN" dirty="0">
                <a:solidFill>
                  <a:srgbClr val="93C47D"/>
                </a:solidFill>
                <a:latin typeface="Times New Roman" panose="02020603050405020304" pitchFamily="18" charset="0"/>
              </a:rPr>
              <a:t>broadcast</a:t>
            </a:r>
            <a:r>
              <a:rPr lang="en-US" altLang="zh-CN" dirty="0">
                <a:latin typeface="Times New Roman" panose="02020603050405020304" pitchFamily="18" charset="0"/>
              </a:rPr>
              <a:t> original structure.</a:t>
            </a:r>
          </a:p>
          <a:p>
            <a:pPr lvl="1"/>
            <a:endParaRPr lang="zh-CN" altLang="en-US" sz="2000" b="1" dirty="0">
              <a:latin typeface="Times New Roman" panose="02020603050405020304" pitchFamily="18" charset="0"/>
            </a:endParaRPr>
          </a:p>
        </p:txBody>
      </p:sp>
      <p:pic>
        <p:nvPicPr>
          <p:cNvPr id="5" name="图片 4">
            <a:extLst>
              <a:ext uri="{FF2B5EF4-FFF2-40B4-BE49-F238E27FC236}">
                <a16:creationId xmlns:a16="http://schemas.microsoft.com/office/drawing/2014/main" id="{C70C5606-DF1A-4737-A704-EA32ED67B4F2}"/>
              </a:ext>
            </a:extLst>
          </p:cNvPr>
          <p:cNvPicPr>
            <a:picLocks noChangeAspect="1"/>
          </p:cNvPicPr>
          <p:nvPr/>
        </p:nvPicPr>
        <p:blipFill>
          <a:blip r:embed="rId3"/>
          <a:stretch>
            <a:fillRect/>
          </a:stretch>
        </p:blipFill>
        <p:spPr>
          <a:xfrm>
            <a:off x="2879924" y="2447999"/>
            <a:ext cx="4744396" cy="608982"/>
          </a:xfrm>
          <a:prstGeom prst="rect">
            <a:avLst/>
          </a:prstGeom>
        </p:spPr>
      </p:pic>
      <p:pic>
        <p:nvPicPr>
          <p:cNvPr id="7" name="图形 6">
            <a:extLst>
              <a:ext uri="{FF2B5EF4-FFF2-40B4-BE49-F238E27FC236}">
                <a16:creationId xmlns:a16="http://schemas.microsoft.com/office/drawing/2014/main" id="{6BCA6FAB-230A-4883-973C-67FBC9CCD2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4041" y="2988604"/>
            <a:ext cx="7476563" cy="3088146"/>
          </a:xfrm>
          <a:prstGeom prst="rect">
            <a:avLst/>
          </a:prstGeom>
        </p:spPr>
      </p:pic>
      <p:sp>
        <p:nvSpPr>
          <p:cNvPr id="9" name="L 形 8">
            <a:extLst>
              <a:ext uri="{FF2B5EF4-FFF2-40B4-BE49-F238E27FC236}">
                <a16:creationId xmlns:a16="http://schemas.microsoft.com/office/drawing/2014/main" id="{258354E0-E15E-44FD-9996-4FE2E1E84F4D}"/>
              </a:ext>
            </a:extLst>
          </p:cNvPr>
          <p:cNvSpPr/>
          <p:nvPr/>
        </p:nvSpPr>
        <p:spPr>
          <a:xfrm flipV="1">
            <a:off x="4176068" y="3240085"/>
            <a:ext cx="4744397" cy="2528221"/>
          </a:xfrm>
          <a:prstGeom prst="corner">
            <a:avLst>
              <a:gd name="adj1" fmla="val 33731"/>
              <a:gd name="adj2" fmla="val 108409"/>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584126DD-20DF-4401-883D-E007F41772EB}"/>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sp>
        <p:nvSpPr>
          <p:cNvPr id="11" name="椭圆 10">
            <a:extLst>
              <a:ext uri="{FF2B5EF4-FFF2-40B4-BE49-F238E27FC236}">
                <a16:creationId xmlns:a16="http://schemas.microsoft.com/office/drawing/2014/main" id="{BA8D9BC9-C946-412A-AF75-37C90399DE5D}"/>
              </a:ext>
            </a:extLst>
          </p:cNvPr>
          <p:cNvSpPr/>
          <p:nvPr/>
        </p:nvSpPr>
        <p:spPr>
          <a:xfrm>
            <a:off x="2606622" y="2316971"/>
            <a:ext cx="5313862" cy="923113"/>
          </a:xfrm>
          <a:prstGeom prst="ellipse">
            <a:avLst/>
          </a:prstGeom>
          <a:noFill/>
          <a:ln w="635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49512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CAD036-458F-4AD7-94EB-8E56A9E759C0}"/>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53</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94BB97-2B42-4407-8EE1-B80291AA2D25}"/>
              </a:ext>
            </a:extLst>
          </p:cNvPr>
          <p:cNvSpPr>
            <a:spLocks noGrp="1"/>
          </p:cNvSpPr>
          <p:nvPr>
            <p:ph type="body" sz="quarter" idx="11"/>
          </p:nvPr>
        </p:nvSpPr>
        <p:spPr>
          <a:xfrm>
            <a:off x="1016122" y="41252"/>
            <a:ext cx="9136609" cy="565516"/>
          </a:xfrm>
        </p:spPr>
        <p:txBody>
          <a:bodyPr/>
          <a:lstStyle/>
          <a:p>
            <a:r>
              <a:rPr lang="en-US" altLang="zh-CN" dirty="0"/>
              <a:t>For Graph Node Classification</a:t>
            </a:r>
            <a:r>
              <a:rPr lang="zh-CN" altLang="en-US" dirty="0"/>
              <a:t> </a:t>
            </a:r>
            <a:r>
              <a:rPr lang="en-US" altLang="zh-CN" dirty="0"/>
              <a:t>–</a:t>
            </a:r>
            <a:r>
              <a:rPr lang="zh-CN" altLang="en-US" dirty="0"/>
              <a:t> </a:t>
            </a:r>
            <a:r>
              <a:rPr lang="en-US" altLang="zh-CN" dirty="0"/>
              <a:t>KDD</a:t>
            </a:r>
            <a:r>
              <a:rPr lang="zh-CN" altLang="en-US" dirty="0"/>
              <a:t> </a:t>
            </a:r>
            <a:r>
              <a:rPr lang="en-US" altLang="zh-CN" dirty="0"/>
              <a:t>2024</a:t>
            </a:r>
            <a:endParaRPr lang="zh-CN" altLang="en-US" dirty="0"/>
          </a:p>
        </p:txBody>
      </p:sp>
      <mc:AlternateContent xmlns:mc="http://schemas.openxmlformats.org/markup-compatibility/2006" xmlns:a14="http://schemas.microsoft.com/office/drawing/2010/main">
        <mc:Choice Requires="a14">
          <p:sp>
            <p:nvSpPr>
              <p:cNvPr id="4" name="文本占位符 3">
                <a:extLst>
                  <a:ext uri="{FF2B5EF4-FFF2-40B4-BE49-F238E27FC236}">
                    <a16:creationId xmlns:a16="http://schemas.microsoft.com/office/drawing/2014/main" id="{8E4C66E3-CD43-49AF-A36F-1DA072734D43}"/>
                  </a:ext>
                </a:extLst>
              </p:cNvPr>
              <p:cNvSpPr>
                <a:spLocks noGrp="1"/>
              </p:cNvSpPr>
              <p:nvPr>
                <p:ph type="body" sz="quarter" idx="14"/>
              </p:nvPr>
            </p:nvSpPr>
            <p:spPr/>
            <p:txBody>
              <a:bodyPr/>
              <a:lstStyle/>
              <a:p>
                <a:r>
                  <a:rPr lang="en-US" altLang="zh-CN" sz="2000" b="1" dirty="0">
                    <a:latin typeface="Times New Roman" panose="02020603050405020304" pitchFamily="18" charset="0"/>
                  </a:rPr>
                  <a:t>Parameter Matching and Bootstrapping Update</a:t>
                </a:r>
              </a:p>
              <a:p>
                <a:pPr lvl="1"/>
                <a:r>
                  <a:rPr lang="en-US" altLang="zh-CN" dirty="0">
                    <a:latin typeface="Times New Roman" panose="02020603050405020304" pitchFamily="18" charset="0"/>
                  </a:rPr>
                  <a:t>Simulate the </a:t>
                </a:r>
                <a:r>
                  <a:rPr lang="en-US" altLang="zh-CN" dirty="0">
                    <a:solidFill>
                      <a:srgbClr val="EF7A6D"/>
                    </a:solidFill>
                    <a:latin typeface="Times New Roman" panose="02020603050405020304" pitchFamily="18" charset="0"/>
                  </a:rPr>
                  <a:t>training dynamics </a:t>
                </a:r>
                <a:r>
                  <a:rPr lang="en-US" altLang="zh-CN" dirty="0">
                    <a:latin typeface="Times New Roman" panose="02020603050405020304" pitchFamily="18" charset="0"/>
                  </a:rPr>
                  <a:t>of the real graph</a:t>
                </a:r>
              </a:p>
              <a:p>
                <a:pPr lvl="2"/>
                <a:r>
                  <a:rPr lang="en-US" altLang="zh-CN" dirty="0">
                    <a:solidFill>
                      <a:srgbClr val="93C47D"/>
                    </a:solidFill>
                    <a:latin typeface="Times New Roman" panose="02020603050405020304" pitchFamily="18" charset="0"/>
                  </a:rPr>
                  <a:t>Multi-step Gradient Matching</a:t>
                </a:r>
                <a:r>
                  <a:rPr lang="en-US" altLang="zh-CN" dirty="0">
                    <a:latin typeface="Times New Roman" panose="02020603050405020304" pitchFamily="18" charset="0"/>
                  </a:rPr>
                  <a:t>: </a:t>
                </a:r>
                <a14:m>
                  <m:oMath xmlns:m="http://schemas.openxmlformats.org/officeDocument/2006/math">
                    <m:r>
                      <a:rPr lang="en-US" altLang="zh-CN" sz="1810" b="0" i="1" smtClean="0">
                        <a:latin typeface="Cambria Math" panose="02040503050406030204" pitchFamily="18" charset="0"/>
                      </a:rPr>
                      <m:t>ℒ</m:t>
                    </m:r>
                    <m:r>
                      <a:rPr lang="en-US" altLang="zh-CN" sz="1810" b="0" i="1" smtClean="0">
                        <a:latin typeface="Cambria Math" panose="02040503050406030204" pitchFamily="18" charset="0"/>
                      </a:rPr>
                      <m:t>=</m:t>
                    </m:r>
                    <m:f>
                      <m:fPr>
                        <m:ctrlPr>
                          <a:rPr lang="en-US" altLang="zh-CN" sz="1810" b="0" i="1" smtClean="0">
                            <a:latin typeface="Cambria Math" panose="02040503050406030204" pitchFamily="18" charset="0"/>
                          </a:rPr>
                        </m:ctrlPr>
                      </m:fPr>
                      <m:num>
                        <m:r>
                          <a:rPr lang="en-US" altLang="zh-CN" sz="1810" b="0" i="1" smtClean="0">
                            <a:latin typeface="Cambria Math" panose="02040503050406030204" pitchFamily="18" charset="0"/>
                          </a:rPr>
                          <m:t>||</m:t>
                        </m:r>
                        <m:acc>
                          <m:accPr>
                            <m:chr m:val="̂"/>
                            <m:ctrlPr>
                              <a:rPr lang="en-US" altLang="zh-CN" sz="1810" b="0" i="1" smtClean="0">
                                <a:latin typeface="Cambria Math" panose="02040503050406030204" pitchFamily="18" charset="0"/>
                              </a:rPr>
                            </m:ctrlPr>
                          </m:accPr>
                          <m:e>
                            <m:r>
                              <a:rPr lang="en-US" altLang="zh-CN" sz="1810" b="0" i="1" smtClean="0">
                                <a:latin typeface="Cambria Math" panose="02040503050406030204" pitchFamily="18" charset="0"/>
                              </a:rPr>
                              <m:t>𝜃</m:t>
                            </m:r>
                          </m:e>
                        </m:acc>
                        <m:r>
                          <a:rPr lang="en-US" altLang="zh-CN" sz="1810" b="0" i="1" smtClean="0">
                            <a:latin typeface="Cambria Math" panose="02040503050406030204" pitchFamily="18" charset="0"/>
                          </a:rPr>
                          <m:t>−</m:t>
                        </m:r>
                        <m:acc>
                          <m:accPr>
                            <m:chr m:val="̅"/>
                            <m:ctrlPr>
                              <a:rPr lang="en-US" altLang="zh-CN" sz="1810" b="0" i="1" smtClean="0">
                                <a:latin typeface="Cambria Math" panose="02040503050406030204" pitchFamily="18" charset="0"/>
                              </a:rPr>
                            </m:ctrlPr>
                          </m:accPr>
                          <m:e>
                            <m:r>
                              <a:rPr lang="en-US" altLang="zh-CN" sz="1810" b="0" i="1" smtClean="0">
                                <a:latin typeface="Cambria Math" panose="02040503050406030204" pitchFamily="18" charset="0"/>
                              </a:rPr>
                              <m:t>𝜃</m:t>
                            </m:r>
                          </m:e>
                        </m:acc>
                        <m:r>
                          <a:rPr lang="en-US" altLang="zh-CN" sz="1810" b="0" i="1" smtClean="0">
                            <a:latin typeface="Cambria Math" panose="02040503050406030204" pitchFamily="18" charset="0"/>
                          </a:rPr>
                          <m:t>||</m:t>
                        </m:r>
                      </m:num>
                      <m:den>
                        <m:r>
                          <a:rPr lang="en-US" altLang="zh-CN" sz="1810" b="0" i="1" smtClean="0">
                            <a:latin typeface="Cambria Math" panose="02040503050406030204" pitchFamily="18" charset="0"/>
                          </a:rPr>
                          <m:t>||</m:t>
                        </m:r>
                        <m:sSub>
                          <m:sSubPr>
                            <m:ctrlPr>
                              <a:rPr lang="en-US" altLang="zh-CN" sz="1810" b="0" i="1" smtClean="0">
                                <a:latin typeface="Cambria Math" panose="02040503050406030204" pitchFamily="18" charset="0"/>
                              </a:rPr>
                            </m:ctrlPr>
                          </m:sSubPr>
                          <m:e>
                            <m:r>
                              <a:rPr lang="en-US" altLang="zh-CN" sz="1810" b="0" i="1" smtClean="0">
                                <a:latin typeface="Cambria Math" panose="02040503050406030204" pitchFamily="18" charset="0"/>
                              </a:rPr>
                              <m:t>𝜃</m:t>
                            </m:r>
                          </m:e>
                          <m:sub>
                            <m:r>
                              <a:rPr lang="en-US" altLang="zh-CN" sz="1810" b="0" i="1" smtClean="0">
                                <a:latin typeface="Cambria Math" panose="02040503050406030204" pitchFamily="18" charset="0"/>
                              </a:rPr>
                              <m:t>0</m:t>
                            </m:r>
                          </m:sub>
                        </m:sSub>
                        <m:r>
                          <a:rPr lang="en-US" altLang="zh-CN" sz="1810" i="1">
                            <a:latin typeface="Cambria Math" panose="02040503050406030204" pitchFamily="18" charset="0"/>
                          </a:rPr>
                          <m:t>−</m:t>
                        </m:r>
                        <m:acc>
                          <m:accPr>
                            <m:chr m:val="̅"/>
                            <m:ctrlPr>
                              <a:rPr lang="en-US" altLang="zh-CN" sz="1810" i="1">
                                <a:latin typeface="Cambria Math" panose="02040503050406030204" pitchFamily="18" charset="0"/>
                              </a:rPr>
                            </m:ctrlPr>
                          </m:accPr>
                          <m:e>
                            <m:r>
                              <a:rPr lang="en-US" altLang="zh-CN" sz="1810" i="1">
                                <a:latin typeface="Cambria Math" panose="02040503050406030204" pitchFamily="18" charset="0"/>
                              </a:rPr>
                              <m:t>𝜃</m:t>
                            </m:r>
                          </m:e>
                        </m:acc>
                        <m:r>
                          <a:rPr lang="en-US" altLang="zh-CN" sz="1810" b="0" i="1" smtClean="0">
                            <a:latin typeface="Cambria Math" panose="02040503050406030204" pitchFamily="18" charset="0"/>
                          </a:rPr>
                          <m:t>||</m:t>
                        </m:r>
                      </m:den>
                    </m:f>
                  </m:oMath>
                </a14:m>
                <a:r>
                  <a:rPr lang="en-US" altLang="zh-CN" sz="1810" dirty="0">
                    <a:latin typeface="Times New Roman" panose="02020603050405020304" pitchFamily="18" charset="0"/>
                  </a:rPr>
                  <a:t> </a:t>
                </a:r>
              </a:p>
              <a:p>
                <a:pPr lvl="1"/>
                <a:r>
                  <a:rPr lang="en-US" altLang="zh-CN" dirty="0">
                    <a:latin typeface="Times New Roman" panose="02020603050405020304" pitchFamily="18" charset="0"/>
                  </a:rPr>
                  <a:t>Avoid </a:t>
                </a:r>
                <a:r>
                  <a:rPr lang="en-US" altLang="zh-CN" dirty="0">
                    <a:solidFill>
                      <a:srgbClr val="EF7A6D"/>
                    </a:solidFill>
                    <a:latin typeface="Times New Roman" panose="02020603050405020304" pitchFamily="18" charset="0"/>
                  </a:rPr>
                  <a:t>overfitting</a:t>
                </a:r>
                <a:r>
                  <a:rPr lang="en-US" altLang="zh-CN" dirty="0">
                    <a:latin typeface="Times New Roman" panose="02020603050405020304" pitchFamily="18" charset="0"/>
                  </a:rPr>
                  <a:t> and remove </a:t>
                </a:r>
                <a:r>
                  <a:rPr lang="en-US" altLang="zh-CN" dirty="0">
                    <a:solidFill>
                      <a:srgbClr val="EF7A6D"/>
                    </a:solidFill>
                    <a:latin typeface="Times New Roman" panose="02020603050405020304" pitchFamily="18" charset="0"/>
                  </a:rPr>
                  <a:t>noise</a:t>
                </a:r>
                <a:r>
                  <a:rPr lang="en-US" altLang="zh-CN" dirty="0">
                    <a:latin typeface="Times New Roman" panose="02020603050405020304" pitchFamily="18" charset="0"/>
                  </a:rPr>
                  <a:t> from the original graph structure</a:t>
                </a:r>
                <a:endParaRPr lang="en-US" altLang="zh-CN" sz="2000" dirty="0">
                  <a:latin typeface="Times New Roman" panose="02020603050405020304" pitchFamily="18" charset="0"/>
                </a:endParaRPr>
              </a:p>
              <a:p>
                <a:pPr lvl="2"/>
                <a:r>
                  <a:rPr lang="en-US" altLang="zh-CN" dirty="0">
                    <a:solidFill>
                      <a:srgbClr val="93C47D"/>
                    </a:solidFill>
                    <a:latin typeface="Times New Roman" panose="02020603050405020304" pitchFamily="18" charset="0"/>
                  </a:rPr>
                  <a:t>Bootstrapping Update</a:t>
                </a:r>
                <a:r>
                  <a:rPr lang="en-US" altLang="zh-CN" sz="1810" dirty="0">
                    <a:latin typeface="Times New Roman" panose="02020603050405020304" pitchFamily="18" charset="0"/>
                  </a:rPr>
                  <a:t>: </a:t>
                </a:r>
                <a14:m>
                  <m:oMath xmlns:m="http://schemas.openxmlformats.org/officeDocument/2006/math">
                    <m:r>
                      <a:rPr lang="en-US" altLang="zh-CN" sz="1810" i="1" dirty="0">
                        <a:latin typeface="Cambria Math" panose="02040503050406030204" pitchFamily="18" charset="0"/>
                      </a:rPr>
                      <m:t>𝑅</m:t>
                    </m:r>
                    <m:r>
                      <a:rPr lang="en-US" altLang="zh-CN" sz="1810" b="0" i="1" dirty="0" smtClean="0">
                        <a:latin typeface="Cambria Math" panose="02040503050406030204" pitchFamily="18" charset="0"/>
                      </a:rPr>
                      <m:t>𝑒𝑔</m:t>
                    </m:r>
                    <m:r>
                      <a:rPr lang="en-US" altLang="zh-CN" sz="1810" i="1">
                        <a:latin typeface="Cambria Math" panose="02040503050406030204" pitchFamily="18" charset="0"/>
                      </a:rPr>
                      <m:t>=</m:t>
                    </m:r>
                    <m:r>
                      <a:rPr lang="zh-CN" altLang="en-US" sz="1810" i="1" smtClean="0">
                        <a:latin typeface="Cambria Math" panose="02040503050406030204" pitchFamily="18" charset="0"/>
                      </a:rPr>
                      <m:t>𝜏</m:t>
                    </m:r>
                    <m:r>
                      <a:rPr lang="en-US" altLang="zh-CN" sz="1810" b="0" i="1" smtClean="0">
                        <a:latin typeface="Cambria Math" panose="02040503050406030204" pitchFamily="18" charset="0"/>
                      </a:rPr>
                      <m:t>𝑅𝑒𝑔</m:t>
                    </m:r>
                    <m:r>
                      <a:rPr lang="en-US" altLang="zh-CN" sz="1810" b="0" i="1" smtClean="0">
                        <a:latin typeface="Cambria Math" panose="02040503050406030204" pitchFamily="18" charset="0"/>
                      </a:rPr>
                      <m:t>+</m:t>
                    </m:r>
                    <m:d>
                      <m:dPr>
                        <m:ctrlPr>
                          <a:rPr lang="en-US" altLang="zh-CN" sz="1810" b="0" i="1" smtClean="0">
                            <a:latin typeface="Cambria Math" panose="02040503050406030204" pitchFamily="18" charset="0"/>
                          </a:rPr>
                        </m:ctrlPr>
                      </m:dPr>
                      <m:e>
                        <m:r>
                          <a:rPr lang="en-US" altLang="zh-CN" sz="1810" b="0" i="1" smtClean="0">
                            <a:latin typeface="Cambria Math" panose="02040503050406030204" pitchFamily="18" charset="0"/>
                          </a:rPr>
                          <m:t>1 − </m:t>
                        </m:r>
                        <m:r>
                          <a:rPr lang="zh-CN" altLang="en-US" sz="1810" b="0" i="1" smtClean="0">
                            <a:latin typeface="Cambria Math" panose="02040503050406030204" pitchFamily="18" charset="0"/>
                          </a:rPr>
                          <m:t>𝜏</m:t>
                        </m:r>
                      </m:e>
                    </m:d>
                    <m:sSup>
                      <m:sSupPr>
                        <m:ctrlPr>
                          <a:rPr lang="en-US" altLang="zh-CN" sz="1810" b="0" i="1" smtClean="0">
                            <a:latin typeface="Cambria Math" panose="02040503050406030204" pitchFamily="18" charset="0"/>
                          </a:rPr>
                        </m:ctrlPr>
                      </m:sSupPr>
                      <m:e>
                        <m:r>
                          <a:rPr lang="en-US" altLang="zh-CN" sz="1810" b="1" i="0" smtClean="0">
                            <a:latin typeface="Cambria Math" panose="02040503050406030204" pitchFamily="18" charset="0"/>
                          </a:rPr>
                          <m:t>𝐀</m:t>
                        </m:r>
                      </m:e>
                      <m:sup>
                        <m:r>
                          <a:rPr lang="en-US" altLang="zh-CN" sz="1810" b="0" i="1" smtClean="0">
                            <a:latin typeface="Cambria Math" panose="02040503050406030204" pitchFamily="18" charset="0"/>
                          </a:rPr>
                          <m:t>′</m:t>
                        </m:r>
                      </m:sup>
                    </m:sSup>
                  </m:oMath>
                </a14:m>
                <a:endParaRPr lang="en-US" altLang="zh-CN" sz="1810" dirty="0">
                  <a:latin typeface="Times New Roman" panose="02020603050405020304" pitchFamily="18" charset="0"/>
                </a:endParaRPr>
              </a:p>
              <a:p>
                <a:endParaRPr lang="zh-CN" altLang="en-US" sz="2000" b="1" dirty="0">
                  <a:latin typeface="Times New Roman" panose="02020603050405020304" pitchFamily="18" charset="0"/>
                </a:endParaRPr>
              </a:p>
            </p:txBody>
          </p:sp>
        </mc:Choice>
        <mc:Fallback xmlns="">
          <p:sp>
            <p:nvSpPr>
              <p:cNvPr id="4" name="文本占位符 3">
                <a:extLst>
                  <a:ext uri="{FF2B5EF4-FFF2-40B4-BE49-F238E27FC236}">
                    <a16:creationId xmlns:a16="http://schemas.microsoft.com/office/drawing/2014/main" id="{8E4C66E3-CD43-49AF-A36F-1DA072734D43}"/>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502"/>
                </a:stretch>
              </a:blipFill>
            </p:spPr>
            <p:txBody>
              <a:bodyPr/>
              <a:lstStyle/>
              <a:p>
                <a:r>
                  <a:rPr lang="zh-CN" altLang="en-US">
                    <a:noFill/>
                  </a:rPr>
                  <a:t> </a:t>
                </a:r>
              </a:p>
            </p:txBody>
          </p:sp>
        </mc:Fallback>
      </mc:AlternateContent>
      <p:pic>
        <p:nvPicPr>
          <p:cNvPr id="5" name="图形 4">
            <a:extLst>
              <a:ext uri="{FF2B5EF4-FFF2-40B4-BE49-F238E27FC236}">
                <a16:creationId xmlns:a16="http://schemas.microsoft.com/office/drawing/2014/main" id="{A7E30190-D73D-46BF-8F9F-382A9A248E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4041" y="2988604"/>
            <a:ext cx="7476563" cy="3088146"/>
          </a:xfrm>
          <a:prstGeom prst="rect">
            <a:avLst/>
          </a:prstGeom>
        </p:spPr>
      </p:pic>
      <p:sp>
        <p:nvSpPr>
          <p:cNvPr id="7" name="矩形 6">
            <a:extLst>
              <a:ext uri="{FF2B5EF4-FFF2-40B4-BE49-F238E27FC236}">
                <a16:creationId xmlns:a16="http://schemas.microsoft.com/office/drawing/2014/main" id="{A77090E0-640A-4C32-B3B5-D92489732895}"/>
              </a:ext>
            </a:extLst>
          </p:cNvPr>
          <p:cNvSpPr/>
          <p:nvPr/>
        </p:nvSpPr>
        <p:spPr>
          <a:xfrm>
            <a:off x="6840364" y="4104182"/>
            <a:ext cx="2088232" cy="1651521"/>
          </a:xfrm>
          <a:prstGeom prst="rect">
            <a:avLst/>
          </a:prstGeom>
          <a:noFill/>
          <a:ln w="762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3AB0DC6E-812D-434D-9210-E0DC34400340}"/>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spTree>
    <p:extLst>
      <p:ext uri="{BB962C8B-B14F-4D97-AF65-F5344CB8AC3E}">
        <p14:creationId xmlns:p14="http://schemas.microsoft.com/office/powerpoint/2010/main" val="644609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CAD036-458F-4AD7-94EB-8E56A9E759C0}"/>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54</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94BB97-2B42-4407-8EE1-B80291AA2D25}"/>
              </a:ext>
            </a:extLst>
          </p:cNvPr>
          <p:cNvSpPr>
            <a:spLocks noGrp="1"/>
          </p:cNvSpPr>
          <p:nvPr>
            <p:ph type="body" sz="quarter" idx="11"/>
          </p:nvPr>
        </p:nvSpPr>
        <p:spPr>
          <a:xfrm>
            <a:off x="1016122" y="41252"/>
            <a:ext cx="9136609" cy="565516"/>
          </a:xfrm>
        </p:spPr>
        <p:txBody>
          <a:bodyPr/>
          <a:lstStyle/>
          <a:p>
            <a:r>
              <a:rPr lang="en-US" altLang="zh-CN" dirty="0"/>
              <a:t>For Graph Node Classification</a:t>
            </a:r>
            <a:r>
              <a:rPr lang="zh-CN" altLang="en-US" dirty="0"/>
              <a:t> </a:t>
            </a:r>
            <a:r>
              <a:rPr lang="en-US" altLang="zh-CN" dirty="0"/>
              <a:t>–</a:t>
            </a:r>
            <a:r>
              <a:rPr lang="zh-CN" altLang="en-US" dirty="0"/>
              <a:t> </a:t>
            </a:r>
            <a:r>
              <a:rPr lang="en-US" altLang="zh-CN" dirty="0"/>
              <a:t>KDD</a:t>
            </a:r>
            <a:r>
              <a:rPr lang="zh-CN" altLang="en-US" dirty="0"/>
              <a:t> </a:t>
            </a:r>
            <a:r>
              <a:rPr lang="en-US" altLang="zh-CN" dirty="0"/>
              <a:t>2024</a:t>
            </a:r>
            <a:endParaRPr lang="zh-CN" altLang="en-US" dirty="0"/>
          </a:p>
        </p:txBody>
      </p:sp>
      <mc:AlternateContent xmlns:mc="http://schemas.openxmlformats.org/markup-compatibility/2006" xmlns:a14="http://schemas.microsoft.com/office/drawing/2010/main">
        <mc:Choice Requires="a14">
          <p:sp>
            <p:nvSpPr>
              <p:cNvPr id="4" name="文本占位符 3">
                <a:extLst>
                  <a:ext uri="{FF2B5EF4-FFF2-40B4-BE49-F238E27FC236}">
                    <a16:creationId xmlns:a16="http://schemas.microsoft.com/office/drawing/2014/main" id="{8E4C66E3-CD43-49AF-A36F-1DA072734D43}"/>
                  </a:ext>
                </a:extLst>
              </p:cNvPr>
              <p:cNvSpPr>
                <a:spLocks noGrp="1"/>
              </p:cNvSpPr>
              <p:nvPr>
                <p:ph type="body" sz="quarter" idx="14"/>
              </p:nvPr>
            </p:nvSpPr>
            <p:spPr/>
            <p:txBody>
              <a:bodyPr/>
              <a:lstStyle/>
              <a:p>
                <a:r>
                  <a:rPr lang="en-US" altLang="zh-CN" b="1" u="sng" dirty="0">
                    <a:latin typeface="Times New Roman" panose="02020603050405020304" pitchFamily="18" charset="0"/>
                  </a:rPr>
                  <a:t>Dataset details</a:t>
                </a:r>
              </a:p>
              <a:p>
                <a:pPr marL="0" indent="0">
                  <a:buNone/>
                </a:pPr>
                <a:endParaRPr lang="en-US" altLang="zh-CN" b="1" u="sng" dirty="0">
                  <a:latin typeface="Times New Roman" panose="02020603050405020304" pitchFamily="18" charset="0"/>
                </a:endParaRPr>
              </a:p>
              <a:p>
                <a:pPr marL="0" indent="0">
                  <a:buNone/>
                </a:pPr>
                <a:endParaRPr lang="en-US" altLang="zh-CN" b="1" u="sng" dirty="0">
                  <a:latin typeface="Times New Roman" panose="02020603050405020304" pitchFamily="18" charset="0"/>
                </a:endParaRPr>
              </a:p>
              <a:p>
                <a:r>
                  <a:rPr lang="en-US" altLang="zh-CN" b="1" u="sng" dirty="0">
                    <a:latin typeface="Times New Roman" panose="02020603050405020304" pitchFamily="18" charset="0"/>
                  </a:rPr>
                  <a:t>Evaluation Protocol</a:t>
                </a:r>
              </a:p>
              <a:p>
                <a:pPr marL="914400" lvl="1" indent="-457200">
                  <a:buAutoNum type="arabicPeriod"/>
                </a:pPr>
                <a:r>
                  <a:rPr lang="en-US" altLang="zh-CN" dirty="0">
                    <a:latin typeface="Times New Roman" panose="02020603050405020304" pitchFamily="18" charset="0"/>
                  </a:rPr>
                  <a:t>Train </a:t>
                </a:r>
                <a:r>
                  <a:rPr lang="en-US" altLang="zh-CN" dirty="0">
                    <a:solidFill>
                      <a:schemeClr val="accent2">
                        <a:lumMod val="75000"/>
                      </a:schemeClr>
                    </a:solidFill>
                    <a:latin typeface="Times New Roman" panose="02020603050405020304" pitchFamily="18" charset="0"/>
                  </a:rPr>
                  <a:t>a </a:t>
                </a:r>
                <a:r>
                  <a:rPr lang="en-US" altLang="zh-CN" dirty="0">
                    <a:solidFill>
                      <a:schemeClr val="accent3">
                        <a:lumMod val="60000"/>
                        <a:lumOff val="40000"/>
                      </a:schemeClr>
                    </a:solidFill>
                    <a:latin typeface="Times New Roman" panose="02020603050405020304" pitchFamily="18" charset="0"/>
                  </a:rPr>
                  <a:t>synthetic data </a:t>
                </a:r>
                <a14:m>
                  <m:oMath xmlns:m="http://schemas.openxmlformats.org/officeDocument/2006/math">
                    <m:r>
                      <a:rPr lang="en-US" altLang="zh-CN" b="0" i="1" smtClean="0">
                        <a:latin typeface="Cambria Math" panose="02040503050406030204" pitchFamily="18" charset="0"/>
                      </a:rPr>
                      <m:t>𝒮</m:t>
                    </m:r>
                  </m:oMath>
                </a14:m>
                <a:r>
                  <a:rPr lang="en-US" altLang="zh-CN" dirty="0">
                    <a:latin typeface="Times New Roman" panose="02020603050405020304" pitchFamily="18" charset="0"/>
                  </a:rPr>
                  <a:t> by the data condensation frameworks</a:t>
                </a:r>
              </a:p>
              <a:p>
                <a:pPr marL="914400" lvl="1" indent="-457200">
                  <a:buAutoNum type="arabicPeriod"/>
                </a:pPr>
                <a:r>
                  <a:rPr lang="en-US" altLang="zh-CN" dirty="0">
                    <a:latin typeface="Times New Roman" panose="02020603050405020304" pitchFamily="18" charset="0"/>
                  </a:rPr>
                  <a:t>Train </a:t>
                </a:r>
                <a:r>
                  <a:rPr lang="en-US" altLang="zh-CN" dirty="0">
                    <a:solidFill>
                      <a:schemeClr val="accent2">
                        <a:lumMod val="75000"/>
                      </a:schemeClr>
                    </a:solidFill>
                    <a:latin typeface="Times New Roman" panose="02020603050405020304" pitchFamily="18" charset="0"/>
                  </a:rPr>
                  <a:t>randomly-initialized models </a:t>
                </a:r>
                <a:r>
                  <a:rPr lang="en-US" altLang="zh-CN" dirty="0">
                    <a:latin typeface="Times New Roman" panose="02020603050405020304" pitchFamily="18" charset="0"/>
                  </a:rPr>
                  <a:t>from </a:t>
                </a:r>
                <a14:m>
                  <m:oMath xmlns:m="http://schemas.openxmlformats.org/officeDocument/2006/math">
                    <m:r>
                      <a:rPr lang="en-US" altLang="zh-CN" b="0" i="1" smtClean="0">
                        <a:latin typeface="Cambria Math" panose="02040503050406030204" pitchFamily="18" charset="0"/>
                      </a:rPr>
                      <m:t>𝒮</m:t>
                    </m:r>
                  </m:oMath>
                </a14:m>
                <a:endParaRPr lang="en-US" altLang="zh-CN" dirty="0">
                  <a:latin typeface="Times New Roman" panose="02020603050405020304" pitchFamily="18" charset="0"/>
                </a:endParaRPr>
              </a:p>
              <a:p>
                <a:pPr marL="914400" lvl="1" indent="-457200">
                  <a:buAutoNum type="arabicPeriod"/>
                </a:pPr>
                <a:r>
                  <a:rPr lang="en-US" altLang="zh-CN" dirty="0">
                    <a:latin typeface="Times New Roman" panose="02020603050405020304" pitchFamily="18" charset="0"/>
                  </a:rPr>
                  <a:t>Evaluate the models </a:t>
                </a:r>
                <a:r>
                  <a:rPr lang="en-US" altLang="zh-CN" dirty="0">
                    <a:solidFill>
                      <a:schemeClr val="accent5">
                        <a:lumMod val="75000"/>
                      </a:schemeClr>
                    </a:solidFill>
                    <a:latin typeface="Times New Roman" panose="02020603050405020304" pitchFamily="18" charset="0"/>
                  </a:rPr>
                  <a:t>on the same test dataset</a:t>
                </a:r>
                <a:r>
                  <a:rPr lang="en-US" altLang="zh-CN" dirty="0">
                    <a:latin typeface="Times New Roman" panose="02020603050405020304" pitchFamily="18" charset="0"/>
                  </a:rPr>
                  <a:t>.</a:t>
                </a:r>
              </a:p>
              <a:p>
                <a:endParaRPr lang="zh-CN" altLang="en-US" dirty="0"/>
              </a:p>
              <a:p>
                <a:endParaRPr lang="zh-CN" altLang="en-US" dirty="0"/>
              </a:p>
            </p:txBody>
          </p:sp>
        </mc:Choice>
        <mc:Fallback xmlns="">
          <p:sp>
            <p:nvSpPr>
              <p:cNvPr id="4" name="文本占位符 3">
                <a:extLst>
                  <a:ext uri="{FF2B5EF4-FFF2-40B4-BE49-F238E27FC236}">
                    <a16:creationId xmlns:a16="http://schemas.microsoft.com/office/drawing/2014/main" id="{8E4C66E3-CD43-49AF-A36F-1DA072734D43}"/>
                  </a:ext>
                </a:extLst>
              </p:cNvPr>
              <p:cNvSpPr>
                <a:spLocks noGrp="1" noRot="1" noChangeAspect="1" noMove="1" noResize="1" noEditPoints="1" noAdjustHandles="1" noChangeArrowheads="1" noChangeShapeType="1" noTextEdit="1"/>
              </p:cNvSpPr>
              <p:nvPr>
                <p:ph type="body" sz="quarter" idx="14"/>
              </p:nvPr>
            </p:nvSpPr>
            <p:spPr>
              <a:blipFill>
                <a:blip r:embed="rId3"/>
                <a:stretch>
                  <a:fillRect l="-390"/>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3C6162EA-B8B8-4D5F-A858-C99133828431}"/>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pic>
        <p:nvPicPr>
          <p:cNvPr id="7" name="图片 6">
            <a:extLst>
              <a:ext uri="{FF2B5EF4-FFF2-40B4-BE49-F238E27FC236}">
                <a16:creationId xmlns:a16="http://schemas.microsoft.com/office/drawing/2014/main" id="{4E93AC89-E6B6-4263-AAD1-C1176B574AB3}"/>
              </a:ext>
            </a:extLst>
          </p:cNvPr>
          <p:cNvPicPr>
            <a:picLocks noChangeAspect="1"/>
          </p:cNvPicPr>
          <p:nvPr/>
        </p:nvPicPr>
        <p:blipFill>
          <a:blip r:embed="rId4"/>
          <a:stretch>
            <a:fillRect/>
          </a:stretch>
        </p:blipFill>
        <p:spPr>
          <a:xfrm>
            <a:off x="3311972" y="791815"/>
            <a:ext cx="5472608" cy="1522755"/>
          </a:xfrm>
          <a:prstGeom prst="rect">
            <a:avLst/>
          </a:prstGeom>
        </p:spPr>
      </p:pic>
    </p:spTree>
    <p:extLst>
      <p:ext uri="{BB962C8B-B14F-4D97-AF65-F5344CB8AC3E}">
        <p14:creationId xmlns:p14="http://schemas.microsoft.com/office/powerpoint/2010/main" val="538623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CAD036-458F-4AD7-94EB-8E56A9E759C0}"/>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55</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94BB97-2B42-4407-8EE1-B80291AA2D25}"/>
              </a:ext>
            </a:extLst>
          </p:cNvPr>
          <p:cNvSpPr>
            <a:spLocks noGrp="1"/>
          </p:cNvSpPr>
          <p:nvPr>
            <p:ph type="body" sz="quarter" idx="11"/>
          </p:nvPr>
        </p:nvSpPr>
        <p:spPr>
          <a:xfrm>
            <a:off x="1016122" y="41252"/>
            <a:ext cx="9136609" cy="565516"/>
          </a:xfrm>
        </p:spPr>
        <p:txBody>
          <a:bodyPr/>
          <a:lstStyle/>
          <a:p>
            <a:r>
              <a:rPr lang="en-US" altLang="zh-CN" dirty="0"/>
              <a:t>For Graph Node Classification</a:t>
            </a:r>
            <a:r>
              <a:rPr lang="zh-CN" altLang="en-US" dirty="0"/>
              <a:t> </a:t>
            </a:r>
            <a:r>
              <a:rPr lang="en-US" altLang="zh-CN" dirty="0"/>
              <a:t>–</a:t>
            </a:r>
            <a:r>
              <a:rPr lang="zh-CN" altLang="en-US" dirty="0"/>
              <a:t> </a:t>
            </a:r>
            <a:r>
              <a:rPr lang="en-US" altLang="zh-CN" dirty="0"/>
              <a:t>KDD</a:t>
            </a:r>
            <a:r>
              <a:rPr lang="zh-CN" altLang="en-US" dirty="0"/>
              <a:t> </a:t>
            </a:r>
            <a:r>
              <a:rPr lang="en-US" altLang="zh-CN" dirty="0"/>
              <a:t>2024</a:t>
            </a:r>
            <a:endParaRPr lang="zh-CN" altLang="en-US" dirty="0"/>
          </a:p>
        </p:txBody>
      </p:sp>
      <p:sp>
        <p:nvSpPr>
          <p:cNvPr id="5" name="文本框 4">
            <a:extLst>
              <a:ext uri="{FF2B5EF4-FFF2-40B4-BE49-F238E27FC236}">
                <a16:creationId xmlns:a16="http://schemas.microsoft.com/office/drawing/2014/main" id="{3C6162EA-B8B8-4D5F-A858-C99133828431}"/>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sp>
        <p:nvSpPr>
          <p:cNvPr id="8" name="文本占位符 7">
            <a:extLst>
              <a:ext uri="{FF2B5EF4-FFF2-40B4-BE49-F238E27FC236}">
                <a16:creationId xmlns:a16="http://schemas.microsoft.com/office/drawing/2014/main" id="{8FA9E5FC-0132-4ED9-880E-0F94F7B0D1EC}"/>
              </a:ext>
            </a:extLst>
          </p:cNvPr>
          <p:cNvSpPr>
            <a:spLocks noGrp="1"/>
          </p:cNvSpPr>
          <p:nvPr>
            <p:ph type="body" sz="quarter" idx="14"/>
          </p:nvPr>
        </p:nvSpPr>
        <p:spPr/>
        <p:txBody>
          <a:bodyPr/>
          <a:lstStyle/>
          <a:p>
            <a:endParaRPr lang="zh-CN" altLang="en-US" dirty="0"/>
          </a:p>
        </p:txBody>
      </p:sp>
      <p:grpSp>
        <p:nvGrpSpPr>
          <p:cNvPr id="15" name="组合 14">
            <a:extLst>
              <a:ext uri="{FF2B5EF4-FFF2-40B4-BE49-F238E27FC236}">
                <a16:creationId xmlns:a16="http://schemas.microsoft.com/office/drawing/2014/main" id="{526B96CE-6CE7-413D-B110-3CACF7B05976}"/>
              </a:ext>
            </a:extLst>
          </p:cNvPr>
          <p:cNvGrpSpPr/>
          <p:nvPr/>
        </p:nvGrpSpPr>
        <p:grpSpPr>
          <a:xfrm>
            <a:off x="356965" y="881296"/>
            <a:ext cx="10988457" cy="1185757"/>
            <a:chOff x="111413" y="755208"/>
            <a:chExt cx="12034289" cy="1298612"/>
          </a:xfrm>
        </p:grpSpPr>
        <p:sp>
          <p:nvSpPr>
            <p:cNvPr id="9" name="内容占位符 2">
              <a:extLst>
                <a:ext uri="{FF2B5EF4-FFF2-40B4-BE49-F238E27FC236}">
                  <a16:creationId xmlns:a16="http://schemas.microsoft.com/office/drawing/2014/main" id="{048D0134-6105-4FA6-AA6F-2AF2A8B8A939}"/>
                </a:ext>
              </a:extLst>
            </p:cNvPr>
            <p:cNvSpPr txBox="1">
              <a:spLocks/>
            </p:cNvSpPr>
            <p:nvPr/>
          </p:nvSpPr>
          <p:spPr>
            <a:xfrm>
              <a:off x="111413" y="755208"/>
              <a:ext cx="11615573" cy="487983"/>
            </a:xfrm>
            <a:prstGeom prst="rect">
              <a:avLst/>
            </a:prstGeom>
          </p:spPr>
          <p:txBody>
            <a:bodyPr/>
            <a:lstStyle>
              <a:lvl1pPr marL="215900" indent="-215900" algn="l" defTabSz="86423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700" indent="-215900" algn="l" defTabSz="864235" rtl="0" eaLnBrk="1" latinLnBrk="0" hangingPunct="1">
                <a:lnSpc>
                  <a:spcPct val="90000"/>
                </a:lnSpc>
                <a:spcBef>
                  <a:spcPts val="470"/>
                </a:spcBef>
                <a:buFont typeface="Arial" panose="020B0604020202020204" pitchFamily="34" charset="0"/>
                <a:buChar char="•"/>
                <a:defRPr sz="2270" kern="1200">
                  <a:solidFill>
                    <a:schemeClr val="tx1"/>
                  </a:solidFill>
                  <a:latin typeface="+mn-lt"/>
                  <a:ea typeface="+mn-ea"/>
                  <a:cs typeface="+mn-cs"/>
                </a:defRPr>
              </a:lvl2pPr>
              <a:lvl3pPr marL="1080135" indent="-215900" algn="l" defTabSz="864235" rtl="0" eaLnBrk="1" latinLnBrk="0" hangingPunct="1">
                <a:lnSpc>
                  <a:spcPct val="90000"/>
                </a:lnSpc>
                <a:spcBef>
                  <a:spcPts val="47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5pPr>
              <a:lvl6pPr marL="23761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6pPr>
              <a:lvl7pPr marL="28079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7pPr>
              <a:lvl8pPr marL="32397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9pPr>
            </a:lstStyle>
            <a:p>
              <a:r>
                <a:rPr lang="en-US" altLang="zh-CN" sz="2000" dirty="0">
                  <a:latin typeface="Times New Roman" panose="02020603050405020304" pitchFamily="18" charset="0"/>
                </a:rPr>
                <a:t>Competitive performance in all 15 settings of five datasets</a:t>
              </a:r>
            </a:p>
            <a:p>
              <a:r>
                <a:rPr lang="en-US" altLang="zh-CN" sz="2000" dirty="0">
                  <a:latin typeface="Times New Roman" panose="02020603050405020304" pitchFamily="18" charset="0"/>
                </a:rPr>
                <a:t>Performance comparable to the full real dataset.</a:t>
              </a:r>
            </a:p>
            <a:p>
              <a:pPr marL="0" indent="0">
                <a:buFont typeface="Arial" panose="020B0604020202020204" pitchFamily="34" charset="0"/>
                <a:buNone/>
              </a:pPr>
              <a:endParaRPr lang="en-US" altLang="zh-CN" sz="2000" dirty="0">
                <a:latin typeface="Times New Roman" panose="02020603050405020304" pitchFamily="18" charset="0"/>
              </a:endParaRPr>
            </a:p>
            <a:p>
              <a:endParaRPr lang="en-US" altLang="zh-CN" sz="2000" dirty="0">
                <a:latin typeface="Times New Roman" panose="02020603050405020304" pitchFamily="18" charset="0"/>
              </a:endParaRPr>
            </a:p>
            <a:p>
              <a:pPr marL="0" indent="0">
                <a:buFont typeface="Arial" panose="020B0604020202020204" pitchFamily="34" charset="0"/>
                <a:buNone/>
              </a:pPr>
              <a:endParaRPr lang="en-US" altLang="zh-CN" sz="2000" dirty="0">
                <a:latin typeface="Times New Roman" panose="02020603050405020304" pitchFamily="18" charset="0"/>
              </a:endParaRPr>
            </a:p>
            <a:p>
              <a:endParaRPr lang="en-US" altLang="zh-CN" sz="2000" dirty="0">
                <a:latin typeface="Times New Roman" panose="02020603050405020304" pitchFamily="18" charset="0"/>
              </a:endParaRPr>
            </a:p>
            <a:p>
              <a:endParaRPr lang="en-US" altLang="zh-CN" sz="2000" dirty="0">
                <a:latin typeface="Times New Roman" panose="02020603050405020304" pitchFamily="18" charset="0"/>
              </a:endParaRPr>
            </a:p>
            <a:p>
              <a:endParaRPr lang="en-US" altLang="zh-CN" sz="2000" dirty="0">
                <a:latin typeface="Times New Roman" panose="02020603050405020304" pitchFamily="18" charset="0"/>
              </a:endParaRPr>
            </a:p>
            <a:p>
              <a:endParaRPr lang="zh-CN" altLang="en-US" sz="2000" dirty="0">
                <a:latin typeface="Times New Roman" panose="02020603050405020304" pitchFamily="18" charset="0"/>
              </a:endParaRPr>
            </a:p>
          </p:txBody>
        </p:sp>
        <p:sp>
          <p:nvSpPr>
            <p:cNvPr id="13" name="内容占位符 2">
              <a:extLst>
                <a:ext uri="{FF2B5EF4-FFF2-40B4-BE49-F238E27FC236}">
                  <a16:creationId xmlns:a16="http://schemas.microsoft.com/office/drawing/2014/main" id="{FE31EFF9-F5A6-43F4-AA00-0444AC006923}"/>
                </a:ext>
              </a:extLst>
            </p:cNvPr>
            <p:cNvSpPr txBox="1">
              <a:spLocks/>
            </p:cNvSpPr>
            <p:nvPr/>
          </p:nvSpPr>
          <p:spPr>
            <a:xfrm>
              <a:off x="5309746" y="1204071"/>
              <a:ext cx="6835956" cy="849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Times New Roman" panose="02020603050405020304" pitchFamily="18" charset="0"/>
                </a:rPr>
                <a:t>Robustness under different condensation networks.</a:t>
              </a:r>
            </a:p>
          </p:txBody>
        </p:sp>
      </p:grpSp>
      <p:pic>
        <p:nvPicPr>
          <p:cNvPr id="16" name="图片 15">
            <a:extLst>
              <a:ext uri="{FF2B5EF4-FFF2-40B4-BE49-F238E27FC236}">
                <a16:creationId xmlns:a16="http://schemas.microsoft.com/office/drawing/2014/main" id="{7D7B0083-F825-47B7-850A-C2629A1D605D}"/>
              </a:ext>
            </a:extLst>
          </p:cNvPr>
          <p:cNvPicPr>
            <a:picLocks noChangeAspect="1"/>
          </p:cNvPicPr>
          <p:nvPr/>
        </p:nvPicPr>
        <p:blipFill>
          <a:blip r:embed="rId3"/>
          <a:stretch>
            <a:fillRect/>
          </a:stretch>
        </p:blipFill>
        <p:spPr>
          <a:xfrm>
            <a:off x="356965" y="1736726"/>
            <a:ext cx="10908964" cy="4263715"/>
          </a:xfrm>
          <a:prstGeom prst="rect">
            <a:avLst/>
          </a:prstGeom>
        </p:spPr>
      </p:pic>
    </p:spTree>
    <p:extLst>
      <p:ext uri="{BB962C8B-B14F-4D97-AF65-F5344CB8AC3E}">
        <p14:creationId xmlns:p14="http://schemas.microsoft.com/office/powerpoint/2010/main" val="2971759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CAD036-458F-4AD7-94EB-8E56A9E759C0}"/>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56</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94BB97-2B42-4407-8EE1-B80291AA2D25}"/>
              </a:ext>
            </a:extLst>
          </p:cNvPr>
          <p:cNvSpPr>
            <a:spLocks noGrp="1"/>
          </p:cNvSpPr>
          <p:nvPr>
            <p:ph type="body" sz="quarter" idx="11"/>
          </p:nvPr>
        </p:nvSpPr>
        <p:spPr>
          <a:xfrm>
            <a:off x="1016122" y="41252"/>
            <a:ext cx="9136609" cy="565516"/>
          </a:xfrm>
        </p:spPr>
        <p:txBody>
          <a:bodyPr/>
          <a:lstStyle/>
          <a:p>
            <a:r>
              <a:rPr lang="en-US" altLang="zh-CN" dirty="0"/>
              <a:t>For Graph Node Classification</a:t>
            </a:r>
            <a:r>
              <a:rPr lang="zh-CN" altLang="en-US" dirty="0"/>
              <a:t> </a:t>
            </a:r>
            <a:r>
              <a:rPr lang="en-US" altLang="zh-CN" dirty="0"/>
              <a:t>–</a:t>
            </a:r>
            <a:r>
              <a:rPr lang="zh-CN" altLang="en-US" dirty="0"/>
              <a:t> </a:t>
            </a:r>
            <a:r>
              <a:rPr lang="en-US" altLang="zh-CN" dirty="0"/>
              <a:t>KDD</a:t>
            </a:r>
            <a:r>
              <a:rPr lang="zh-CN" altLang="en-US" dirty="0"/>
              <a:t> </a:t>
            </a:r>
            <a:r>
              <a:rPr lang="en-US" altLang="zh-CN" dirty="0"/>
              <a:t>2024</a:t>
            </a:r>
            <a:endParaRPr lang="zh-CN" altLang="en-US" dirty="0"/>
          </a:p>
        </p:txBody>
      </p:sp>
      <p:sp>
        <p:nvSpPr>
          <p:cNvPr id="5" name="文本框 4">
            <a:extLst>
              <a:ext uri="{FF2B5EF4-FFF2-40B4-BE49-F238E27FC236}">
                <a16:creationId xmlns:a16="http://schemas.microsoft.com/office/drawing/2014/main" id="{3C6162EA-B8B8-4D5F-A858-C99133828431}"/>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sp>
        <p:nvSpPr>
          <p:cNvPr id="8" name="文本占位符 7">
            <a:extLst>
              <a:ext uri="{FF2B5EF4-FFF2-40B4-BE49-F238E27FC236}">
                <a16:creationId xmlns:a16="http://schemas.microsoft.com/office/drawing/2014/main" id="{8FA9E5FC-0132-4ED9-880E-0F94F7B0D1EC}"/>
              </a:ext>
            </a:extLst>
          </p:cNvPr>
          <p:cNvSpPr>
            <a:spLocks noGrp="1"/>
          </p:cNvSpPr>
          <p:nvPr>
            <p:ph type="body" sz="quarter" idx="14"/>
          </p:nvPr>
        </p:nvSpPr>
        <p:spPr/>
        <p:txBody>
          <a:bodyPr/>
          <a:lstStyle/>
          <a:p>
            <a:endParaRPr lang="zh-CN" altLang="en-US" dirty="0"/>
          </a:p>
        </p:txBody>
      </p:sp>
      <p:grpSp>
        <p:nvGrpSpPr>
          <p:cNvPr id="15" name="组合 14">
            <a:extLst>
              <a:ext uri="{FF2B5EF4-FFF2-40B4-BE49-F238E27FC236}">
                <a16:creationId xmlns:a16="http://schemas.microsoft.com/office/drawing/2014/main" id="{526B96CE-6CE7-413D-B110-3CACF7B05976}"/>
              </a:ext>
            </a:extLst>
          </p:cNvPr>
          <p:cNvGrpSpPr/>
          <p:nvPr/>
        </p:nvGrpSpPr>
        <p:grpSpPr>
          <a:xfrm>
            <a:off x="286053" y="881296"/>
            <a:ext cx="11059369" cy="5082984"/>
            <a:chOff x="33752" y="755208"/>
            <a:chExt cx="12111950" cy="5566759"/>
          </a:xfrm>
        </p:grpSpPr>
        <p:sp>
          <p:nvSpPr>
            <p:cNvPr id="9" name="内容占位符 2">
              <a:extLst>
                <a:ext uri="{FF2B5EF4-FFF2-40B4-BE49-F238E27FC236}">
                  <a16:creationId xmlns:a16="http://schemas.microsoft.com/office/drawing/2014/main" id="{048D0134-6105-4FA6-AA6F-2AF2A8B8A939}"/>
                </a:ext>
              </a:extLst>
            </p:cNvPr>
            <p:cNvSpPr txBox="1">
              <a:spLocks/>
            </p:cNvSpPr>
            <p:nvPr/>
          </p:nvSpPr>
          <p:spPr>
            <a:xfrm>
              <a:off x="111413" y="755208"/>
              <a:ext cx="11615573" cy="487983"/>
            </a:xfrm>
            <a:prstGeom prst="rect">
              <a:avLst/>
            </a:prstGeom>
          </p:spPr>
          <p:txBody>
            <a:bodyPr/>
            <a:lstStyle>
              <a:lvl1pPr marL="215900" indent="-215900" algn="l" defTabSz="86423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700" indent="-215900" algn="l" defTabSz="864235" rtl="0" eaLnBrk="1" latinLnBrk="0" hangingPunct="1">
                <a:lnSpc>
                  <a:spcPct val="90000"/>
                </a:lnSpc>
                <a:spcBef>
                  <a:spcPts val="470"/>
                </a:spcBef>
                <a:buFont typeface="Arial" panose="020B0604020202020204" pitchFamily="34" charset="0"/>
                <a:buChar char="•"/>
                <a:defRPr sz="2270" kern="1200">
                  <a:solidFill>
                    <a:schemeClr val="tx1"/>
                  </a:solidFill>
                  <a:latin typeface="+mn-lt"/>
                  <a:ea typeface="+mn-ea"/>
                  <a:cs typeface="+mn-cs"/>
                </a:defRPr>
              </a:lvl2pPr>
              <a:lvl3pPr marL="1080135" indent="-215900" algn="l" defTabSz="864235" rtl="0" eaLnBrk="1" latinLnBrk="0" hangingPunct="1">
                <a:lnSpc>
                  <a:spcPct val="90000"/>
                </a:lnSpc>
                <a:spcBef>
                  <a:spcPts val="47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5pPr>
              <a:lvl6pPr marL="23761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6pPr>
              <a:lvl7pPr marL="28079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7pPr>
              <a:lvl8pPr marL="32397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9pPr>
            </a:lstStyle>
            <a:p>
              <a:r>
                <a:rPr lang="en-US" altLang="zh-CN" sz="2000" dirty="0">
                  <a:latin typeface="Times New Roman" panose="02020603050405020304" pitchFamily="18" charset="0"/>
                </a:rPr>
                <a:t>Stable performance and generalization across different neural networks.</a:t>
              </a:r>
            </a:p>
            <a:p>
              <a:pPr marL="0" indent="0">
                <a:buFont typeface="Arial" panose="020B0604020202020204" pitchFamily="34" charset="0"/>
                <a:buNone/>
              </a:pPr>
              <a:endParaRPr lang="en-US" altLang="zh-CN" sz="2000" dirty="0">
                <a:latin typeface="Times New Roman" panose="02020603050405020304" pitchFamily="18" charset="0"/>
              </a:endParaRPr>
            </a:p>
            <a:p>
              <a:endParaRPr lang="en-US" altLang="zh-CN" sz="2000" dirty="0">
                <a:latin typeface="Times New Roman" panose="02020603050405020304" pitchFamily="18" charset="0"/>
              </a:endParaRPr>
            </a:p>
            <a:p>
              <a:pPr marL="0" indent="0">
                <a:buFont typeface="Arial" panose="020B0604020202020204" pitchFamily="34" charset="0"/>
                <a:buNone/>
              </a:pPr>
              <a:endParaRPr lang="en-US" altLang="zh-CN" sz="2000" dirty="0">
                <a:latin typeface="Times New Roman" panose="02020603050405020304" pitchFamily="18" charset="0"/>
              </a:endParaRPr>
            </a:p>
            <a:p>
              <a:endParaRPr lang="en-US" altLang="zh-CN" sz="2000" dirty="0">
                <a:latin typeface="Times New Roman" panose="02020603050405020304" pitchFamily="18" charset="0"/>
              </a:endParaRPr>
            </a:p>
            <a:p>
              <a:endParaRPr lang="en-US" altLang="zh-CN" sz="2000" dirty="0">
                <a:latin typeface="Times New Roman" panose="02020603050405020304" pitchFamily="18" charset="0"/>
              </a:endParaRPr>
            </a:p>
            <a:p>
              <a:endParaRPr lang="en-US" altLang="zh-CN" sz="2000" dirty="0">
                <a:latin typeface="Times New Roman" panose="02020603050405020304" pitchFamily="18" charset="0"/>
              </a:endParaRPr>
            </a:p>
            <a:p>
              <a:endParaRPr lang="zh-CN" altLang="en-US" sz="2000" dirty="0">
                <a:latin typeface="Times New Roman" panose="02020603050405020304" pitchFamily="18" charset="0"/>
              </a:endParaRPr>
            </a:p>
          </p:txBody>
        </p:sp>
        <p:pic>
          <p:nvPicPr>
            <p:cNvPr id="10" name="图片 9">
              <a:extLst>
                <a:ext uri="{FF2B5EF4-FFF2-40B4-BE49-F238E27FC236}">
                  <a16:creationId xmlns:a16="http://schemas.microsoft.com/office/drawing/2014/main" id="{1C482FCB-0849-4E0C-957A-526956BDAF4E}"/>
                </a:ext>
              </a:extLst>
            </p:cNvPr>
            <p:cNvPicPr>
              <a:picLocks noChangeAspect="1"/>
            </p:cNvPicPr>
            <p:nvPr/>
          </p:nvPicPr>
          <p:blipFill>
            <a:blip r:embed="rId3"/>
            <a:stretch>
              <a:fillRect/>
            </a:stretch>
          </p:blipFill>
          <p:spPr>
            <a:xfrm>
              <a:off x="33752" y="1232943"/>
              <a:ext cx="5103319" cy="5089024"/>
            </a:xfrm>
            <a:prstGeom prst="rect">
              <a:avLst/>
            </a:prstGeom>
          </p:spPr>
        </p:pic>
        <p:pic>
          <p:nvPicPr>
            <p:cNvPr id="11" name="图片 10">
              <a:extLst>
                <a:ext uri="{FF2B5EF4-FFF2-40B4-BE49-F238E27FC236}">
                  <a16:creationId xmlns:a16="http://schemas.microsoft.com/office/drawing/2014/main" id="{7D89EB68-065D-4F4A-869E-A5DACBC635AF}"/>
                </a:ext>
              </a:extLst>
            </p:cNvPr>
            <p:cNvPicPr>
              <a:picLocks noChangeAspect="1"/>
            </p:cNvPicPr>
            <p:nvPr/>
          </p:nvPicPr>
          <p:blipFill>
            <a:blip r:embed="rId4"/>
            <a:stretch>
              <a:fillRect/>
            </a:stretch>
          </p:blipFill>
          <p:spPr>
            <a:xfrm>
              <a:off x="5526501" y="1627704"/>
              <a:ext cx="5958814" cy="2096619"/>
            </a:xfrm>
            <a:prstGeom prst="rect">
              <a:avLst/>
            </a:prstGeom>
          </p:spPr>
        </p:pic>
        <p:pic>
          <p:nvPicPr>
            <p:cNvPr id="12" name="图片 11">
              <a:extLst>
                <a:ext uri="{FF2B5EF4-FFF2-40B4-BE49-F238E27FC236}">
                  <a16:creationId xmlns:a16="http://schemas.microsoft.com/office/drawing/2014/main" id="{B43F7FA1-001C-40E1-9528-70C0D9DDC9B6}"/>
                </a:ext>
              </a:extLst>
            </p:cNvPr>
            <p:cNvPicPr>
              <a:picLocks noChangeAspect="1"/>
            </p:cNvPicPr>
            <p:nvPr/>
          </p:nvPicPr>
          <p:blipFill>
            <a:blip r:embed="rId5"/>
            <a:stretch>
              <a:fillRect/>
            </a:stretch>
          </p:blipFill>
          <p:spPr>
            <a:xfrm>
              <a:off x="5404759" y="4389890"/>
              <a:ext cx="6244566" cy="1890152"/>
            </a:xfrm>
            <a:prstGeom prst="rect">
              <a:avLst/>
            </a:prstGeom>
          </p:spPr>
        </p:pic>
        <p:sp>
          <p:nvSpPr>
            <p:cNvPr id="13" name="内容占位符 2">
              <a:extLst>
                <a:ext uri="{FF2B5EF4-FFF2-40B4-BE49-F238E27FC236}">
                  <a16:creationId xmlns:a16="http://schemas.microsoft.com/office/drawing/2014/main" id="{FE31EFF9-F5A6-43F4-AA00-0444AC006923}"/>
                </a:ext>
              </a:extLst>
            </p:cNvPr>
            <p:cNvSpPr txBox="1">
              <a:spLocks/>
            </p:cNvSpPr>
            <p:nvPr/>
          </p:nvSpPr>
          <p:spPr>
            <a:xfrm>
              <a:off x="5309746" y="1204071"/>
              <a:ext cx="6835956" cy="849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Times New Roman" panose="02020603050405020304" pitchFamily="18" charset="0"/>
                </a:rPr>
                <a:t>Robustness under different condensation networks.</a:t>
              </a:r>
            </a:p>
          </p:txBody>
        </p:sp>
        <p:sp>
          <p:nvSpPr>
            <p:cNvPr id="14" name="内容占位符 2">
              <a:extLst>
                <a:ext uri="{FF2B5EF4-FFF2-40B4-BE49-F238E27FC236}">
                  <a16:creationId xmlns:a16="http://schemas.microsoft.com/office/drawing/2014/main" id="{B6FACAC9-4DEF-41DC-BBF3-A7ADD054ABA6}"/>
                </a:ext>
              </a:extLst>
            </p:cNvPr>
            <p:cNvSpPr txBox="1">
              <a:spLocks/>
            </p:cNvSpPr>
            <p:nvPr/>
          </p:nvSpPr>
          <p:spPr>
            <a:xfrm>
              <a:off x="5309745" y="3947803"/>
              <a:ext cx="6589915" cy="487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宋体" panose="02010600030101010101" pitchFamily="2" charset="-122"/>
                  <a:ea typeface="宋体" panose="02010600030101010101" pitchFamily="2"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Times New Roman" panose="02020603050405020304" pitchFamily="18" charset="0"/>
                </a:rPr>
                <a:t>All modules contribute to the performance.</a:t>
              </a:r>
            </a:p>
            <a:p>
              <a:endParaRPr lang="zh-CN" altLang="en-US" sz="2000" dirty="0">
                <a:latin typeface="Times New Roman" panose="02020603050405020304" pitchFamily="18" charset="0"/>
              </a:endParaRPr>
            </a:p>
          </p:txBody>
        </p:sp>
      </p:grpSp>
    </p:spTree>
    <p:extLst>
      <p:ext uri="{BB962C8B-B14F-4D97-AF65-F5344CB8AC3E}">
        <p14:creationId xmlns:p14="http://schemas.microsoft.com/office/powerpoint/2010/main" val="3799768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CAD036-458F-4AD7-94EB-8E56A9E759C0}"/>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57</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BE94BB97-2B42-4407-8EE1-B80291AA2D25}"/>
              </a:ext>
            </a:extLst>
          </p:cNvPr>
          <p:cNvSpPr>
            <a:spLocks noGrp="1"/>
          </p:cNvSpPr>
          <p:nvPr>
            <p:ph type="body" sz="quarter" idx="11"/>
          </p:nvPr>
        </p:nvSpPr>
        <p:spPr>
          <a:xfrm>
            <a:off x="1016122" y="41252"/>
            <a:ext cx="9136609" cy="565516"/>
          </a:xfrm>
        </p:spPr>
        <p:txBody>
          <a:bodyPr/>
          <a:lstStyle/>
          <a:p>
            <a:r>
              <a:rPr lang="en-US" altLang="zh-CN" dirty="0"/>
              <a:t>For Graph Node Classification</a:t>
            </a:r>
            <a:r>
              <a:rPr lang="zh-CN" altLang="en-US" dirty="0"/>
              <a:t> </a:t>
            </a:r>
            <a:r>
              <a:rPr lang="en-US" altLang="zh-CN" dirty="0"/>
              <a:t>–</a:t>
            </a:r>
            <a:r>
              <a:rPr lang="zh-CN" altLang="en-US" dirty="0"/>
              <a:t> </a:t>
            </a:r>
            <a:r>
              <a:rPr lang="en-US" altLang="zh-CN" dirty="0"/>
              <a:t>KDD</a:t>
            </a:r>
            <a:r>
              <a:rPr lang="zh-CN" altLang="en-US" dirty="0"/>
              <a:t> </a:t>
            </a:r>
            <a:r>
              <a:rPr lang="en-US" altLang="zh-CN" dirty="0"/>
              <a:t>2024</a:t>
            </a:r>
            <a:endParaRPr lang="zh-CN" altLang="en-US" dirty="0"/>
          </a:p>
        </p:txBody>
      </p:sp>
      <p:sp>
        <p:nvSpPr>
          <p:cNvPr id="5" name="文本框 4">
            <a:extLst>
              <a:ext uri="{FF2B5EF4-FFF2-40B4-BE49-F238E27FC236}">
                <a16:creationId xmlns:a16="http://schemas.microsoft.com/office/drawing/2014/main" id="{3C6162EA-B8B8-4D5F-A858-C99133828431}"/>
              </a:ext>
            </a:extLst>
          </p:cNvPr>
          <p:cNvSpPr txBox="1"/>
          <p:nvPr/>
        </p:nvSpPr>
        <p:spPr>
          <a:xfrm>
            <a:off x="311331" y="6123870"/>
            <a:ext cx="10930993" cy="400110"/>
          </a:xfrm>
          <a:prstGeom prst="rect">
            <a:avLst/>
          </a:prstGeom>
          <a:noFill/>
        </p:spPr>
        <p:txBody>
          <a:bodyPr wrap="square">
            <a:spAutoFit/>
          </a:bodyPr>
          <a:lstStyle/>
          <a:p>
            <a:r>
              <a:rPr lang="en-US" altLang="zh-CN" sz="1000" dirty="0">
                <a:solidFill>
                  <a:schemeClr val="bg1">
                    <a:lumMod val="50000"/>
                  </a:schemeClr>
                </a:solidFill>
              </a:rPr>
              <a:t>Liu, Z., Zeng, C., &amp; Zheng, G. (2024, August). Graph data condensation via self-expressive graph structure reconstruction. In Proceedings of the 30th ACM SIGKDD Conference on Knowledge Discovery and Data Mining (pp. 1992-2002).</a:t>
            </a:r>
          </a:p>
        </p:txBody>
      </p:sp>
      <p:grpSp>
        <p:nvGrpSpPr>
          <p:cNvPr id="4" name="组合 3">
            <a:extLst>
              <a:ext uri="{FF2B5EF4-FFF2-40B4-BE49-F238E27FC236}">
                <a16:creationId xmlns:a16="http://schemas.microsoft.com/office/drawing/2014/main" id="{3BE6F487-8969-437F-8389-637E65E624E4}"/>
              </a:ext>
            </a:extLst>
          </p:cNvPr>
          <p:cNvGrpSpPr/>
          <p:nvPr/>
        </p:nvGrpSpPr>
        <p:grpSpPr>
          <a:xfrm>
            <a:off x="84667" y="812707"/>
            <a:ext cx="10768315" cy="5130158"/>
            <a:chOff x="84667" y="812706"/>
            <a:chExt cx="12650885" cy="6027037"/>
          </a:xfrm>
        </p:grpSpPr>
        <p:sp>
          <p:nvSpPr>
            <p:cNvPr id="16" name="内容占位符 2">
              <a:extLst>
                <a:ext uri="{FF2B5EF4-FFF2-40B4-BE49-F238E27FC236}">
                  <a16:creationId xmlns:a16="http://schemas.microsoft.com/office/drawing/2014/main" id="{24B35898-C61E-4003-B924-B9A0BB722C6D}"/>
                </a:ext>
              </a:extLst>
            </p:cNvPr>
            <p:cNvSpPr txBox="1">
              <a:spLocks/>
            </p:cNvSpPr>
            <p:nvPr/>
          </p:nvSpPr>
          <p:spPr>
            <a:xfrm>
              <a:off x="8205250" y="962938"/>
              <a:ext cx="4530302" cy="5876805"/>
            </a:xfrm>
            <a:prstGeom prst="rect">
              <a:avLst/>
            </a:prstGeom>
          </p:spPr>
          <p:txBody>
            <a:bodyPr/>
            <a:lstStyle>
              <a:lvl1pPr marL="215900" indent="-215900" algn="l" defTabSz="86423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700" indent="-215900" algn="l" defTabSz="864235" rtl="0" eaLnBrk="1" latinLnBrk="0" hangingPunct="1">
                <a:lnSpc>
                  <a:spcPct val="90000"/>
                </a:lnSpc>
                <a:spcBef>
                  <a:spcPts val="470"/>
                </a:spcBef>
                <a:buFont typeface="Arial" panose="020B0604020202020204" pitchFamily="34" charset="0"/>
                <a:buChar char="•"/>
                <a:defRPr sz="2270" kern="1200">
                  <a:solidFill>
                    <a:schemeClr val="tx1"/>
                  </a:solidFill>
                  <a:latin typeface="+mn-lt"/>
                  <a:ea typeface="+mn-ea"/>
                  <a:cs typeface="+mn-cs"/>
                </a:defRPr>
              </a:lvl2pPr>
              <a:lvl3pPr marL="1080135" indent="-215900" algn="l" defTabSz="864235" rtl="0" eaLnBrk="1" latinLnBrk="0" hangingPunct="1">
                <a:lnSpc>
                  <a:spcPct val="90000"/>
                </a:lnSpc>
                <a:spcBef>
                  <a:spcPts val="47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5pPr>
              <a:lvl6pPr marL="23761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6pPr>
              <a:lvl7pPr marL="28079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7pPr>
              <a:lvl8pPr marL="32397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9pPr>
            </a:lstStyle>
            <a:p>
              <a:r>
                <a:rPr lang="en-US" altLang="zh-CN" sz="2200" dirty="0">
                  <a:latin typeface="Times New Roman" panose="02020603050405020304" pitchFamily="18" charset="0"/>
                </a:rPr>
                <a:t>Greater similarity between the original and synthetic node embedding.</a:t>
              </a:r>
            </a:p>
            <a:p>
              <a:pPr marL="0" indent="0">
                <a:buNone/>
              </a:pPr>
              <a:endParaRPr lang="en-US" altLang="zh-CN" sz="2200" dirty="0">
                <a:latin typeface="Times New Roman" panose="02020603050405020304" pitchFamily="18" charset="0"/>
              </a:endParaRPr>
            </a:p>
            <a:p>
              <a:pPr marL="0" indent="0">
                <a:buNone/>
              </a:pPr>
              <a:endParaRPr lang="en-US" altLang="zh-CN" sz="2200" dirty="0">
                <a:latin typeface="Times New Roman" panose="02020603050405020304" pitchFamily="18" charset="0"/>
              </a:endParaRPr>
            </a:p>
            <a:p>
              <a:pPr marL="0" indent="0">
                <a:buNone/>
              </a:pPr>
              <a:endParaRPr lang="en-US" altLang="zh-CN" sz="2200" dirty="0">
                <a:latin typeface="Times New Roman" panose="02020603050405020304" pitchFamily="18" charset="0"/>
              </a:endParaRPr>
            </a:p>
            <a:p>
              <a:pPr marL="0" indent="0">
                <a:buNone/>
              </a:pPr>
              <a:endParaRPr lang="en-US" altLang="zh-CN" sz="2200" dirty="0">
                <a:latin typeface="Times New Roman" panose="02020603050405020304" pitchFamily="18" charset="0"/>
              </a:endParaRPr>
            </a:p>
            <a:p>
              <a:endParaRPr lang="en-US" altLang="zh-CN" sz="2200" dirty="0">
                <a:latin typeface="Times New Roman" panose="02020603050405020304" pitchFamily="18" charset="0"/>
              </a:endParaRPr>
            </a:p>
            <a:p>
              <a:r>
                <a:rPr lang="en-US" altLang="zh-CN" sz="2200" dirty="0">
                  <a:latin typeface="Times New Roman" panose="02020603050405020304" pitchFamily="18" charset="0"/>
                </a:rPr>
                <a:t>Greater similarity between the original and synthetic graph structure</a:t>
              </a:r>
            </a:p>
            <a:p>
              <a:endParaRPr lang="en-US" altLang="zh-CN" sz="2200" dirty="0">
                <a:latin typeface="Times New Roman" panose="02020603050405020304" pitchFamily="18" charset="0"/>
              </a:endParaRPr>
            </a:p>
          </p:txBody>
        </p:sp>
        <p:pic>
          <p:nvPicPr>
            <p:cNvPr id="17" name="图形 16">
              <a:extLst>
                <a:ext uri="{FF2B5EF4-FFF2-40B4-BE49-F238E27FC236}">
                  <a16:creationId xmlns:a16="http://schemas.microsoft.com/office/drawing/2014/main" id="{822927F2-6341-4859-899A-57763BE6CF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375" y="812706"/>
              <a:ext cx="6721316" cy="3850481"/>
            </a:xfrm>
            <a:prstGeom prst="rect">
              <a:avLst/>
            </a:prstGeom>
          </p:spPr>
        </p:pic>
        <p:pic>
          <p:nvPicPr>
            <p:cNvPr id="18" name="图形 17">
              <a:extLst>
                <a:ext uri="{FF2B5EF4-FFF2-40B4-BE49-F238E27FC236}">
                  <a16:creationId xmlns:a16="http://schemas.microsoft.com/office/drawing/2014/main" id="{17A45448-3DB2-4108-9F06-09CF1D37F2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667" y="4553522"/>
              <a:ext cx="7720965" cy="2153603"/>
            </a:xfrm>
            <a:prstGeom prst="rect">
              <a:avLst/>
            </a:prstGeom>
          </p:spPr>
        </p:pic>
      </p:grpSp>
    </p:spTree>
    <p:extLst>
      <p:ext uri="{BB962C8B-B14F-4D97-AF65-F5344CB8AC3E}">
        <p14:creationId xmlns:p14="http://schemas.microsoft.com/office/powerpoint/2010/main" val="3536042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E60D671-64B7-46E1-9852-2630C48C01E7}"/>
              </a:ext>
            </a:extLst>
          </p:cNvPr>
          <p:cNvSpPr>
            <a:spLocks noGrp="1"/>
          </p:cNvSpPr>
          <p:nvPr>
            <p:ph type="body" sz="quarter" idx="11"/>
          </p:nvPr>
        </p:nvSpPr>
        <p:spPr>
          <a:xfrm>
            <a:off x="2789949" y="2466063"/>
            <a:ext cx="5940591" cy="1638119"/>
          </a:xfrm>
        </p:spPr>
        <p:txBody>
          <a:bodyPr/>
          <a:lstStyle/>
          <a:p>
            <a:r>
              <a:rPr lang="en-US" altLang="zh-CN" dirty="0"/>
              <a:t>Thanks For Listening</a:t>
            </a:r>
            <a:endParaRPr lang="zh-CN" altLang="en-US" dirty="0"/>
          </a:p>
        </p:txBody>
      </p:sp>
      <p:sp>
        <p:nvSpPr>
          <p:cNvPr id="3" name="内容占位符 8">
            <a:extLst>
              <a:ext uri="{FF2B5EF4-FFF2-40B4-BE49-F238E27FC236}">
                <a16:creationId xmlns:a16="http://schemas.microsoft.com/office/drawing/2014/main" id="{6FB795C9-13D5-4480-9A51-97D782C0FBBD}"/>
              </a:ext>
            </a:extLst>
          </p:cNvPr>
          <p:cNvSpPr txBox="1">
            <a:spLocks/>
          </p:cNvSpPr>
          <p:nvPr/>
        </p:nvSpPr>
        <p:spPr>
          <a:xfrm>
            <a:off x="7268468" y="5040287"/>
            <a:ext cx="4252020" cy="429012"/>
          </a:xfrm>
          <a:prstGeom prst="rect">
            <a:avLst/>
          </a:prstGeom>
        </p:spPr>
        <p:txBody>
          <a:bodyPr/>
          <a:lstStyle>
            <a:lvl1pPr marL="215900" indent="-215900" algn="l" defTabSz="86423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700" indent="-215900" algn="l" defTabSz="864235" rtl="0" eaLnBrk="1" latinLnBrk="0" hangingPunct="1">
              <a:lnSpc>
                <a:spcPct val="90000"/>
              </a:lnSpc>
              <a:spcBef>
                <a:spcPts val="470"/>
              </a:spcBef>
              <a:buFont typeface="Arial" panose="020B0604020202020204" pitchFamily="34" charset="0"/>
              <a:buChar char="•"/>
              <a:defRPr sz="2270" kern="1200">
                <a:solidFill>
                  <a:schemeClr val="tx1"/>
                </a:solidFill>
                <a:latin typeface="+mn-lt"/>
                <a:ea typeface="+mn-ea"/>
                <a:cs typeface="+mn-cs"/>
              </a:defRPr>
            </a:lvl2pPr>
            <a:lvl3pPr marL="1080135" indent="-215900" algn="l" defTabSz="864235" rtl="0" eaLnBrk="1" latinLnBrk="0" hangingPunct="1">
              <a:lnSpc>
                <a:spcPct val="90000"/>
              </a:lnSpc>
              <a:spcBef>
                <a:spcPts val="47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5pPr>
            <a:lvl6pPr marL="23761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6pPr>
            <a:lvl7pPr marL="28079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7pPr>
            <a:lvl8pPr marL="3239770"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423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9pPr>
          </a:lstStyle>
          <a:p>
            <a:pPr marL="0" indent="0" algn="ctr">
              <a:buNone/>
            </a:pPr>
            <a:r>
              <a:rPr lang="zh-CN" altLang="en-US" dirty="0">
                <a:solidFill>
                  <a:schemeClr val="bg1">
                    <a:lumMod val="95000"/>
                  </a:schemeClr>
                </a:solidFill>
              </a:rPr>
              <a:t>刘展宇</a:t>
            </a:r>
            <a:endParaRPr lang="en-US" altLang="zh-CN" dirty="0">
              <a:solidFill>
                <a:schemeClr val="bg1">
                  <a:lumMod val="95000"/>
                </a:schemeClr>
              </a:solidFill>
            </a:endParaRPr>
          </a:p>
          <a:p>
            <a:pPr marL="0" indent="0" algn="ctr">
              <a:buNone/>
            </a:pPr>
            <a:r>
              <a:rPr lang="en-US" altLang="zh-CN" dirty="0">
                <a:solidFill>
                  <a:schemeClr val="bg1">
                    <a:lumMod val="95000"/>
                  </a:schemeClr>
                </a:solidFill>
              </a:rPr>
              <a:t>zhyliu00@sjtu.edu.cn</a:t>
            </a:r>
            <a:endParaRPr lang="zh-CN" altLang="en-US" dirty="0">
              <a:solidFill>
                <a:schemeClr val="bg1">
                  <a:lumMod val="95000"/>
                </a:schemeClr>
              </a:solidFill>
            </a:endParaRPr>
          </a:p>
        </p:txBody>
      </p:sp>
    </p:spTree>
    <p:extLst>
      <p:ext uri="{BB962C8B-B14F-4D97-AF65-F5344CB8AC3E}">
        <p14:creationId xmlns:p14="http://schemas.microsoft.com/office/powerpoint/2010/main" val="2553605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7BFADAE-AB24-4F39-BCAE-7C8F383F72D1}"/>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6</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D9486A5C-B7DA-4FDF-8C52-B6020366D931}"/>
              </a:ext>
            </a:extLst>
          </p:cNvPr>
          <p:cNvSpPr>
            <a:spLocks noGrp="1"/>
          </p:cNvSpPr>
          <p:nvPr>
            <p:ph type="body" sz="quarter" idx="11"/>
          </p:nvPr>
        </p:nvSpPr>
        <p:spPr/>
        <p:txBody>
          <a:bodyPr/>
          <a:lstStyle/>
          <a:p>
            <a:r>
              <a:rPr lang="en-US" altLang="zh-CN" dirty="0"/>
              <a:t>What is Dataset Distillation?</a:t>
            </a:r>
            <a:endParaRPr lang="zh-CN" altLang="en-US" dirty="0"/>
          </a:p>
        </p:txBody>
      </p:sp>
      <p:sp>
        <p:nvSpPr>
          <p:cNvPr id="4" name="文本占位符 3">
            <a:extLst>
              <a:ext uri="{FF2B5EF4-FFF2-40B4-BE49-F238E27FC236}">
                <a16:creationId xmlns:a16="http://schemas.microsoft.com/office/drawing/2014/main" id="{300A37A6-7825-4475-A48B-C8CF8A1396CE}"/>
              </a:ext>
            </a:extLst>
          </p:cNvPr>
          <p:cNvSpPr>
            <a:spLocks noGrp="1"/>
          </p:cNvSpPr>
          <p:nvPr>
            <p:ph type="body" sz="quarter" idx="4294967295"/>
          </p:nvPr>
        </p:nvSpPr>
        <p:spPr>
          <a:xfrm>
            <a:off x="301483" y="6084164"/>
            <a:ext cx="3922696" cy="396011"/>
          </a:xfrm>
          <a:prstGeom prst="rect">
            <a:avLst/>
          </a:prstGeom>
        </p:spPr>
        <p:txBody>
          <a:bodyPr/>
          <a:lstStyle/>
          <a:p>
            <a:endParaRPr lang="zh-CN" altLang="en-US"/>
          </a:p>
        </p:txBody>
      </p:sp>
      <p:sp>
        <p:nvSpPr>
          <p:cNvPr id="5" name="文本占位符 4">
            <a:extLst>
              <a:ext uri="{FF2B5EF4-FFF2-40B4-BE49-F238E27FC236}">
                <a16:creationId xmlns:a16="http://schemas.microsoft.com/office/drawing/2014/main" id="{82940818-D224-44A6-8D41-3EF08BADF9FC}"/>
              </a:ext>
            </a:extLst>
          </p:cNvPr>
          <p:cNvSpPr>
            <a:spLocks noGrp="1"/>
          </p:cNvSpPr>
          <p:nvPr>
            <p:ph type="body" sz="quarter" idx="4294967295"/>
          </p:nvPr>
        </p:nvSpPr>
        <p:spPr>
          <a:xfrm>
            <a:off x="4525174" y="6084164"/>
            <a:ext cx="3922696" cy="396011"/>
          </a:xfrm>
          <a:prstGeom prst="rect">
            <a:avLst/>
          </a:prstGeom>
        </p:spPr>
        <p:txBody>
          <a:bodyPr/>
          <a:lstStyle/>
          <a:p>
            <a:endParaRPr lang="zh-CN" altLang="en-US"/>
          </a:p>
        </p:txBody>
      </p:sp>
      <p:sp>
        <p:nvSpPr>
          <p:cNvPr id="6" name="文本占位符 5">
            <a:extLst>
              <a:ext uri="{FF2B5EF4-FFF2-40B4-BE49-F238E27FC236}">
                <a16:creationId xmlns:a16="http://schemas.microsoft.com/office/drawing/2014/main" id="{A314D85F-6ADF-4084-9DD1-728966507987}"/>
              </a:ext>
            </a:extLst>
          </p:cNvPr>
          <p:cNvSpPr>
            <a:spLocks noGrp="1"/>
          </p:cNvSpPr>
          <p:nvPr>
            <p:ph type="body" sz="quarter" idx="14"/>
          </p:nvPr>
        </p:nvSpPr>
        <p:spPr/>
        <p:txBody>
          <a:bodyPr/>
          <a:lstStyle/>
          <a:p>
            <a:r>
              <a:rPr lang="en-US" altLang="zh-CN" b="1" dirty="0"/>
              <a:t>For example: CIFAR10 dataset</a:t>
            </a:r>
            <a:endParaRPr lang="zh-CN" altLang="en-US" b="1" dirty="0"/>
          </a:p>
        </p:txBody>
      </p:sp>
      <p:pic>
        <p:nvPicPr>
          <p:cNvPr id="8" name="图片 7">
            <a:extLst>
              <a:ext uri="{FF2B5EF4-FFF2-40B4-BE49-F238E27FC236}">
                <a16:creationId xmlns:a16="http://schemas.microsoft.com/office/drawing/2014/main" id="{C2B98424-F2E2-4B02-B7BB-7389DEE3CA3B}"/>
              </a:ext>
            </a:extLst>
          </p:cNvPr>
          <p:cNvPicPr>
            <a:picLocks noChangeAspect="1"/>
          </p:cNvPicPr>
          <p:nvPr/>
        </p:nvPicPr>
        <p:blipFill>
          <a:blip r:embed="rId3"/>
          <a:stretch>
            <a:fillRect/>
          </a:stretch>
        </p:blipFill>
        <p:spPr>
          <a:xfrm>
            <a:off x="1727796" y="1463230"/>
            <a:ext cx="7848476" cy="4292136"/>
          </a:xfrm>
          <a:prstGeom prst="rect">
            <a:avLst/>
          </a:prstGeom>
        </p:spPr>
      </p:pic>
      <p:sp>
        <p:nvSpPr>
          <p:cNvPr id="9" name="文本框 8">
            <a:extLst>
              <a:ext uri="{FF2B5EF4-FFF2-40B4-BE49-F238E27FC236}">
                <a16:creationId xmlns:a16="http://schemas.microsoft.com/office/drawing/2014/main" id="{00254D2F-B003-4AF4-8259-5C23AB99DE5E}"/>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Wu, X., Zhang, B., Deng, Z., &amp; </a:t>
            </a:r>
            <a:r>
              <a:rPr lang="en-US" altLang="zh-CN" sz="1000" dirty="0" err="1">
                <a:solidFill>
                  <a:schemeClr val="bg1">
                    <a:lumMod val="50000"/>
                  </a:schemeClr>
                </a:solidFill>
              </a:rPr>
              <a:t>Russakovsky</a:t>
            </a:r>
            <a:r>
              <a:rPr lang="en-US" altLang="zh-CN" sz="1000" dirty="0">
                <a:solidFill>
                  <a:schemeClr val="bg1">
                    <a:lumMod val="50000"/>
                  </a:schemeClr>
                </a:solidFill>
              </a:rPr>
              <a:t>, O. (2023). Vision-language dataset distillation.</a:t>
            </a:r>
            <a:endParaRPr lang="zh-CN" altLang="en-US" sz="1000" dirty="0">
              <a:solidFill>
                <a:schemeClr val="bg1">
                  <a:lumMod val="50000"/>
                </a:schemeClr>
              </a:solidFill>
            </a:endParaRPr>
          </a:p>
        </p:txBody>
      </p:sp>
    </p:spTree>
    <p:extLst>
      <p:ext uri="{BB962C8B-B14F-4D97-AF65-F5344CB8AC3E}">
        <p14:creationId xmlns:p14="http://schemas.microsoft.com/office/powerpoint/2010/main" val="343411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4394EF4-27BF-4BF2-9588-5CB34247D4D1}"/>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7</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2438C859-5A81-46E9-B4D3-49275347F34B}"/>
              </a:ext>
            </a:extLst>
          </p:cNvPr>
          <p:cNvSpPr>
            <a:spLocks noGrp="1"/>
          </p:cNvSpPr>
          <p:nvPr>
            <p:ph type="body" sz="quarter" idx="11"/>
          </p:nvPr>
        </p:nvSpPr>
        <p:spPr/>
        <p:txBody>
          <a:bodyPr/>
          <a:lstStyle/>
          <a:p>
            <a:r>
              <a:rPr lang="en-US" altLang="zh-CN" dirty="0"/>
              <a:t>What is Dataset Distillation?</a:t>
            </a:r>
            <a:endParaRPr lang="zh-CN" altLang="en-US" dirty="0"/>
          </a:p>
        </p:txBody>
      </p:sp>
      <p:sp>
        <p:nvSpPr>
          <p:cNvPr id="4" name="文本占位符 3">
            <a:extLst>
              <a:ext uri="{FF2B5EF4-FFF2-40B4-BE49-F238E27FC236}">
                <a16:creationId xmlns:a16="http://schemas.microsoft.com/office/drawing/2014/main" id="{3FDBE61F-D150-42D4-8272-EF8C891F0EA2}"/>
              </a:ext>
            </a:extLst>
          </p:cNvPr>
          <p:cNvSpPr>
            <a:spLocks noGrp="1"/>
          </p:cNvSpPr>
          <p:nvPr>
            <p:ph type="body" sz="quarter" idx="14"/>
          </p:nvPr>
        </p:nvSpPr>
        <p:spPr>
          <a:xfrm>
            <a:off x="301483" y="724471"/>
            <a:ext cx="10930993" cy="5467944"/>
          </a:xfrm>
        </p:spPr>
        <p:txBody>
          <a:bodyPr/>
          <a:lstStyle/>
          <a:p>
            <a:r>
              <a:rPr lang="en-US" altLang="zh-CN" b="1" dirty="0"/>
              <a:t>Loose Definition</a:t>
            </a:r>
          </a:p>
          <a:p>
            <a:pPr marL="0" indent="0">
              <a:buNone/>
            </a:pPr>
            <a:r>
              <a:rPr lang="en-US" altLang="zh-CN" dirty="0">
                <a:effectLst/>
              </a:rPr>
              <a:t>Approaches that aim to synthesize </a:t>
            </a:r>
            <a:r>
              <a:rPr lang="en-US" altLang="zh-CN" dirty="0">
                <a:solidFill>
                  <a:schemeClr val="accent4">
                    <a:lumMod val="75000"/>
                  </a:schemeClr>
                </a:solidFill>
                <a:effectLst/>
              </a:rPr>
              <a:t>tiny and high-fidelity </a:t>
            </a:r>
            <a:r>
              <a:rPr lang="en-US" altLang="zh-CN" dirty="0">
                <a:effectLst/>
              </a:rPr>
              <a:t>data summaries the most </a:t>
            </a:r>
            <a:r>
              <a:rPr lang="en-US" altLang="zh-CN" dirty="0">
                <a:solidFill>
                  <a:schemeClr val="accent3">
                    <a:lumMod val="60000"/>
                    <a:lumOff val="40000"/>
                  </a:schemeClr>
                </a:solidFill>
                <a:effectLst/>
              </a:rPr>
              <a:t>important knowledge </a:t>
            </a:r>
            <a:r>
              <a:rPr lang="en-US" altLang="zh-CN" dirty="0">
                <a:effectLst/>
              </a:rPr>
              <a:t>from a given target dataset.</a:t>
            </a:r>
          </a:p>
          <a:p>
            <a:pPr marL="0" indent="0">
              <a:buNone/>
            </a:pPr>
            <a:r>
              <a:rPr lang="en-US" altLang="zh-CN" dirty="0">
                <a:effectLst/>
              </a:rPr>
              <a:t>Such distilled summaries are optimized to serve as </a:t>
            </a:r>
            <a:r>
              <a:rPr lang="en-US" altLang="zh-CN" dirty="0">
                <a:solidFill>
                  <a:schemeClr val="accent4">
                    <a:lumMod val="75000"/>
                  </a:schemeClr>
                </a:solidFill>
                <a:effectLst/>
              </a:rPr>
              <a:t>effective drop-in replacements </a:t>
            </a:r>
            <a:r>
              <a:rPr lang="en-US" altLang="zh-CN" dirty="0">
                <a:effectLst/>
              </a:rPr>
              <a:t>of the original dataset for </a:t>
            </a:r>
            <a:r>
              <a:rPr lang="en-US" altLang="zh-CN" dirty="0">
                <a:solidFill>
                  <a:schemeClr val="accent3">
                    <a:lumMod val="60000"/>
                    <a:lumOff val="40000"/>
                  </a:schemeClr>
                </a:solidFill>
                <a:effectLst/>
              </a:rPr>
              <a:t>efficient and accurate data-usage applications</a:t>
            </a:r>
            <a:r>
              <a:rPr lang="en-US" altLang="zh-CN" dirty="0">
                <a:effectLst/>
              </a:rPr>
              <a:t>.</a:t>
            </a:r>
          </a:p>
          <a:p>
            <a:pPr marL="0" indent="0">
              <a:buNone/>
            </a:pPr>
            <a:endParaRPr lang="en-US" altLang="zh-CN" dirty="0"/>
          </a:p>
          <a:p>
            <a:r>
              <a:rPr lang="en-US" altLang="zh-CN" b="1" dirty="0">
                <a:effectLst/>
              </a:rPr>
              <a:t>Application</a:t>
            </a:r>
          </a:p>
          <a:p>
            <a:pPr lvl="1"/>
            <a:r>
              <a:rPr lang="en-US" altLang="zh-CN" dirty="0"/>
              <a:t>Neural Architecture Search</a:t>
            </a:r>
          </a:p>
          <a:p>
            <a:pPr lvl="1"/>
            <a:r>
              <a:rPr lang="en-US" altLang="zh-CN" dirty="0"/>
              <a:t>Continual Learning</a:t>
            </a:r>
          </a:p>
          <a:p>
            <a:pPr lvl="1"/>
            <a:r>
              <a:rPr lang="en-US" altLang="zh-CN" dirty="0"/>
              <a:t>Federated Learning</a:t>
            </a:r>
          </a:p>
          <a:p>
            <a:pPr lvl="1"/>
            <a:r>
              <a:rPr lang="en-US" altLang="zh-CN" dirty="0"/>
              <a:t>Privacy</a:t>
            </a:r>
            <a:endParaRPr lang="en-US" altLang="zh-CN" dirty="0">
              <a:effectLst/>
            </a:endParaRPr>
          </a:p>
          <a:p>
            <a:endParaRPr lang="zh-CN" altLang="en-US" b="1" dirty="0"/>
          </a:p>
        </p:txBody>
      </p:sp>
      <p:sp>
        <p:nvSpPr>
          <p:cNvPr id="5" name="文本框 4">
            <a:extLst>
              <a:ext uri="{FF2B5EF4-FFF2-40B4-BE49-F238E27FC236}">
                <a16:creationId xmlns:a16="http://schemas.microsoft.com/office/drawing/2014/main" id="{6CC8BA93-3279-48A9-88E3-6686BF6C5AA0}"/>
              </a:ext>
            </a:extLst>
          </p:cNvPr>
          <p:cNvSpPr txBox="1"/>
          <p:nvPr/>
        </p:nvSpPr>
        <p:spPr>
          <a:xfrm>
            <a:off x="311331" y="6123870"/>
            <a:ext cx="12529392" cy="246221"/>
          </a:xfrm>
          <a:prstGeom prst="rect">
            <a:avLst/>
          </a:prstGeom>
          <a:noFill/>
        </p:spPr>
        <p:txBody>
          <a:bodyPr wrap="square">
            <a:spAutoFit/>
          </a:bodyPr>
          <a:lstStyle/>
          <a:p>
            <a:r>
              <a:rPr lang="en-US" altLang="zh-CN" sz="1000" dirty="0">
                <a:solidFill>
                  <a:schemeClr val="bg1">
                    <a:lumMod val="50000"/>
                  </a:schemeClr>
                </a:solidFill>
              </a:rPr>
              <a:t>Sachdeva, </a:t>
            </a:r>
            <a:r>
              <a:rPr lang="en-US" altLang="zh-CN" sz="1000" dirty="0" err="1">
                <a:solidFill>
                  <a:schemeClr val="bg1">
                    <a:lumMod val="50000"/>
                  </a:schemeClr>
                </a:solidFill>
              </a:rPr>
              <a:t>Noveen</a:t>
            </a:r>
            <a:r>
              <a:rPr lang="en-US" altLang="zh-CN" sz="1000" dirty="0">
                <a:solidFill>
                  <a:schemeClr val="bg1">
                    <a:lumMod val="50000"/>
                  </a:schemeClr>
                </a:solidFill>
              </a:rPr>
              <a:t>, and Julian McAuley. "Data distillation: A survey." TMLR, 2023.</a:t>
            </a:r>
            <a:endParaRPr lang="zh-CN" altLang="en-US" sz="1000" dirty="0">
              <a:solidFill>
                <a:schemeClr val="bg1">
                  <a:lumMod val="50000"/>
                </a:schemeClr>
              </a:solidFill>
            </a:endParaRPr>
          </a:p>
        </p:txBody>
      </p:sp>
      <p:sp>
        <p:nvSpPr>
          <p:cNvPr id="6" name="矩形 5">
            <a:extLst>
              <a:ext uri="{FF2B5EF4-FFF2-40B4-BE49-F238E27FC236}">
                <a16:creationId xmlns:a16="http://schemas.microsoft.com/office/drawing/2014/main" id="{88FF76E9-03BF-4CB2-931A-60310F996114}"/>
              </a:ext>
            </a:extLst>
          </p:cNvPr>
          <p:cNvSpPr/>
          <p:nvPr/>
        </p:nvSpPr>
        <p:spPr>
          <a:xfrm>
            <a:off x="4611599" y="2899055"/>
            <a:ext cx="6460546" cy="16561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5C77E9B8-AC0E-45A6-B35D-8AC5B236D21F}"/>
              </a:ext>
            </a:extLst>
          </p:cNvPr>
          <p:cNvSpPr/>
          <p:nvPr/>
        </p:nvSpPr>
        <p:spPr>
          <a:xfrm>
            <a:off x="7085788" y="3303283"/>
            <a:ext cx="136815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Model Pool</a:t>
            </a:r>
            <a:endParaRPr lang="zh-CN" altLang="en-US" b="1" dirty="0">
              <a:latin typeface="Times New Roman" panose="02020603050405020304" pitchFamily="18" charset="0"/>
              <a:cs typeface="Times New Roman" panose="02020603050405020304" pitchFamily="18" charset="0"/>
            </a:endParaRPr>
          </a:p>
        </p:txBody>
      </p:sp>
      <p:sp>
        <p:nvSpPr>
          <p:cNvPr id="8" name="矩形: 圆角 7">
            <a:extLst>
              <a:ext uri="{FF2B5EF4-FFF2-40B4-BE49-F238E27FC236}">
                <a16:creationId xmlns:a16="http://schemas.microsoft.com/office/drawing/2014/main" id="{BBF9155D-828B-4B95-AFFA-93471688368E}"/>
              </a:ext>
            </a:extLst>
          </p:cNvPr>
          <p:cNvSpPr/>
          <p:nvPr/>
        </p:nvSpPr>
        <p:spPr>
          <a:xfrm>
            <a:off x="4879833" y="3269236"/>
            <a:ext cx="1224136" cy="504056"/>
          </a:xfrm>
          <a:prstGeom prst="round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Distilled dataset</a:t>
            </a:r>
            <a:endParaRPr lang="zh-CN" altLang="en-US" b="1" dirty="0">
              <a:latin typeface="Times New Roman" panose="02020603050405020304" pitchFamily="18" charset="0"/>
              <a:cs typeface="Times New Roman" panose="02020603050405020304" pitchFamily="18" charset="0"/>
            </a:endParaRPr>
          </a:p>
        </p:txBody>
      </p:sp>
      <p:cxnSp>
        <p:nvCxnSpPr>
          <p:cNvPr id="9" name="直接箭头连接符 8">
            <a:extLst>
              <a:ext uri="{FF2B5EF4-FFF2-40B4-BE49-F238E27FC236}">
                <a16:creationId xmlns:a16="http://schemas.microsoft.com/office/drawing/2014/main" id="{EE5526DE-98A1-4C69-A934-D8EF5976FCDF}"/>
              </a:ext>
            </a:extLst>
          </p:cNvPr>
          <p:cNvCxnSpPr/>
          <p:nvPr/>
        </p:nvCxnSpPr>
        <p:spPr>
          <a:xfrm>
            <a:off x="6171825" y="3521264"/>
            <a:ext cx="8084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38242CA8-A519-4612-AEE5-CDE76A14D670}"/>
              </a:ext>
            </a:extLst>
          </p:cNvPr>
          <p:cNvSpPr txBox="1"/>
          <p:nvPr/>
        </p:nvSpPr>
        <p:spPr>
          <a:xfrm>
            <a:off x="6164284" y="3168079"/>
            <a:ext cx="936104" cy="35394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Search</a:t>
            </a:r>
            <a:endParaRPr lang="zh-CN" altLang="en-US" dirty="0">
              <a:latin typeface="Times New Roman" panose="02020603050405020304" pitchFamily="18" charset="0"/>
              <a:cs typeface="Times New Roman" panose="02020603050405020304" pitchFamily="18" charset="0"/>
            </a:endParaRPr>
          </a:p>
        </p:txBody>
      </p:sp>
      <p:cxnSp>
        <p:nvCxnSpPr>
          <p:cNvPr id="11" name="直接箭头连接符 10">
            <a:extLst>
              <a:ext uri="{FF2B5EF4-FFF2-40B4-BE49-F238E27FC236}">
                <a16:creationId xmlns:a16="http://schemas.microsoft.com/office/drawing/2014/main" id="{89ECBA02-DB2D-4AD7-8021-341B8174C9F4}"/>
              </a:ext>
            </a:extLst>
          </p:cNvPr>
          <p:cNvCxnSpPr/>
          <p:nvPr/>
        </p:nvCxnSpPr>
        <p:spPr>
          <a:xfrm>
            <a:off x="8568556" y="3522022"/>
            <a:ext cx="8084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F7B61DA3-13F4-4659-9D08-D1F91E0D9A01}"/>
              </a:ext>
            </a:extLst>
          </p:cNvPr>
          <p:cNvSpPr txBox="1"/>
          <p:nvPr/>
        </p:nvSpPr>
        <p:spPr>
          <a:xfrm>
            <a:off x="9429912" y="3337977"/>
            <a:ext cx="1642233" cy="35394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Good Efficiency</a:t>
            </a:r>
            <a:endParaRPr lang="zh-CN" altLang="en-US" dirty="0">
              <a:latin typeface="Times New Roman" panose="02020603050405020304" pitchFamily="18" charset="0"/>
              <a:cs typeface="Times New Roman" panose="02020603050405020304" pitchFamily="18" charset="0"/>
            </a:endParaRPr>
          </a:p>
        </p:txBody>
      </p:sp>
      <p:sp>
        <p:nvSpPr>
          <p:cNvPr id="13" name="矩形: 圆角 12">
            <a:extLst>
              <a:ext uri="{FF2B5EF4-FFF2-40B4-BE49-F238E27FC236}">
                <a16:creationId xmlns:a16="http://schemas.microsoft.com/office/drawing/2014/main" id="{2CBD0319-2780-4495-8ACA-5D35F37A9E1C}"/>
              </a:ext>
            </a:extLst>
          </p:cNvPr>
          <p:cNvSpPr/>
          <p:nvPr/>
        </p:nvSpPr>
        <p:spPr>
          <a:xfrm>
            <a:off x="7085788" y="4006896"/>
            <a:ext cx="136815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Model Pool</a:t>
            </a:r>
            <a:endParaRPr lang="zh-CN" altLang="en-US" b="1" dirty="0">
              <a:latin typeface="Times New Roman" panose="02020603050405020304" pitchFamily="18" charset="0"/>
              <a:cs typeface="Times New Roman" panose="02020603050405020304" pitchFamily="18" charset="0"/>
            </a:endParaRPr>
          </a:p>
        </p:txBody>
      </p:sp>
      <p:sp>
        <p:nvSpPr>
          <p:cNvPr id="14" name="矩形: 圆角 13">
            <a:extLst>
              <a:ext uri="{FF2B5EF4-FFF2-40B4-BE49-F238E27FC236}">
                <a16:creationId xmlns:a16="http://schemas.microsoft.com/office/drawing/2014/main" id="{6E578F3E-BFCD-4A01-8557-5D87F79BBC7D}"/>
              </a:ext>
            </a:extLst>
          </p:cNvPr>
          <p:cNvSpPr/>
          <p:nvPr/>
        </p:nvSpPr>
        <p:spPr>
          <a:xfrm>
            <a:off x="4879833" y="3972849"/>
            <a:ext cx="1224136" cy="504056"/>
          </a:xfrm>
          <a:prstGeom prst="round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Full dataset</a:t>
            </a:r>
            <a:endParaRPr lang="zh-CN" altLang="en-US" b="1" dirty="0">
              <a:latin typeface="Times New Roman" panose="02020603050405020304" pitchFamily="18" charset="0"/>
              <a:cs typeface="Times New Roman" panose="02020603050405020304" pitchFamily="18" charset="0"/>
            </a:endParaRPr>
          </a:p>
        </p:txBody>
      </p:sp>
      <p:cxnSp>
        <p:nvCxnSpPr>
          <p:cNvPr id="15" name="直接箭头连接符 14">
            <a:extLst>
              <a:ext uri="{FF2B5EF4-FFF2-40B4-BE49-F238E27FC236}">
                <a16:creationId xmlns:a16="http://schemas.microsoft.com/office/drawing/2014/main" id="{73867065-0A8D-4CA5-BF9A-B7F6F6AC0885}"/>
              </a:ext>
            </a:extLst>
          </p:cNvPr>
          <p:cNvCxnSpPr/>
          <p:nvPr/>
        </p:nvCxnSpPr>
        <p:spPr>
          <a:xfrm>
            <a:off x="6171825" y="4224877"/>
            <a:ext cx="8084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D67230C2-B70C-48F2-BCBC-2B4D46F5454C}"/>
              </a:ext>
            </a:extLst>
          </p:cNvPr>
          <p:cNvSpPr txBox="1"/>
          <p:nvPr/>
        </p:nvSpPr>
        <p:spPr>
          <a:xfrm>
            <a:off x="6164284" y="3871692"/>
            <a:ext cx="936104" cy="35394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Search</a:t>
            </a:r>
            <a:endParaRPr lang="zh-CN" altLang="en-US" dirty="0">
              <a:latin typeface="Times New Roman" panose="02020603050405020304" pitchFamily="18" charset="0"/>
              <a:cs typeface="Times New Roman" panose="02020603050405020304" pitchFamily="18" charset="0"/>
            </a:endParaRPr>
          </a:p>
        </p:txBody>
      </p:sp>
      <p:cxnSp>
        <p:nvCxnSpPr>
          <p:cNvPr id="17" name="直接箭头连接符 16">
            <a:extLst>
              <a:ext uri="{FF2B5EF4-FFF2-40B4-BE49-F238E27FC236}">
                <a16:creationId xmlns:a16="http://schemas.microsoft.com/office/drawing/2014/main" id="{B8459D92-0437-4767-A30A-AD3B38EA2063}"/>
              </a:ext>
            </a:extLst>
          </p:cNvPr>
          <p:cNvCxnSpPr/>
          <p:nvPr/>
        </p:nvCxnSpPr>
        <p:spPr>
          <a:xfrm>
            <a:off x="8568556" y="4225635"/>
            <a:ext cx="8084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23E651E1-5882-46B2-81DE-3DEF522D92FF}"/>
              </a:ext>
            </a:extLst>
          </p:cNvPr>
          <p:cNvSpPr txBox="1"/>
          <p:nvPr/>
        </p:nvSpPr>
        <p:spPr>
          <a:xfrm>
            <a:off x="9429912" y="4041590"/>
            <a:ext cx="1642233" cy="35394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Bad Efficiency</a:t>
            </a:r>
            <a:endParaRPr lang="zh-CN" altLang="en-US"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CA900C01-6312-4AA9-A60D-A3CDE6A559E7}"/>
              </a:ext>
            </a:extLst>
          </p:cNvPr>
          <p:cNvSpPr txBox="1"/>
          <p:nvPr/>
        </p:nvSpPr>
        <p:spPr>
          <a:xfrm>
            <a:off x="4680124" y="2879996"/>
            <a:ext cx="3744416" cy="353943"/>
          </a:xfrm>
          <a:prstGeom prst="rect">
            <a:avLst/>
          </a:prstGeom>
          <a:noFill/>
        </p:spPr>
        <p:txBody>
          <a:bodyPr wrap="square" rtlCol="0">
            <a:spAutoFit/>
          </a:bodyPr>
          <a:lstStyle/>
          <a:p>
            <a:r>
              <a:rPr lang="en-US" altLang="zh-CN" b="1" dirty="0"/>
              <a:t>Neural Architecture Search</a:t>
            </a:r>
            <a:endParaRPr lang="zh-CN" altLang="en-US" b="1" dirty="0"/>
          </a:p>
        </p:txBody>
      </p:sp>
      <p:sp>
        <p:nvSpPr>
          <p:cNvPr id="20" name="矩形 19">
            <a:extLst>
              <a:ext uri="{FF2B5EF4-FFF2-40B4-BE49-F238E27FC236}">
                <a16:creationId xmlns:a16="http://schemas.microsoft.com/office/drawing/2014/main" id="{1C32DD5D-6AC2-434C-84D0-4A2D6A017DB2}"/>
              </a:ext>
            </a:extLst>
          </p:cNvPr>
          <p:cNvSpPr/>
          <p:nvPr/>
        </p:nvSpPr>
        <p:spPr>
          <a:xfrm>
            <a:off x="4611599" y="4676462"/>
            <a:ext cx="6460546" cy="1424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755124CE-92B0-405D-AB1E-A5391628B86D}"/>
              </a:ext>
            </a:extLst>
          </p:cNvPr>
          <p:cNvSpPr txBox="1"/>
          <p:nvPr/>
        </p:nvSpPr>
        <p:spPr>
          <a:xfrm>
            <a:off x="4680124" y="4657403"/>
            <a:ext cx="3744416" cy="353943"/>
          </a:xfrm>
          <a:prstGeom prst="rect">
            <a:avLst/>
          </a:prstGeom>
          <a:noFill/>
        </p:spPr>
        <p:txBody>
          <a:bodyPr wrap="square" rtlCol="0">
            <a:spAutoFit/>
          </a:bodyPr>
          <a:lstStyle/>
          <a:p>
            <a:r>
              <a:rPr lang="en-US" altLang="zh-CN" b="1" dirty="0"/>
              <a:t>Continual Learning</a:t>
            </a:r>
            <a:endParaRPr lang="zh-CN" altLang="en-US" b="1" dirty="0"/>
          </a:p>
        </p:txBody>
      </p:sp>
      <p:sp>
        <p:nvSpPr>
          <p:cNvPr id="22" name="矩形: 圆角 21">
            <a:extLst>
              <a:ext uri="{FF2B5EF4-FFF2-40B4-BE49-F238E27FC236}">
                <a16:creationId xmlns:a16="http://schemas.microsoft.com/office/drawing/2014/main" id="{FE4DF32E-BD86-4E59-95E0-8FFB08683CFB}"/>
              </a:ext>
            </a:extLst>
          </p:cNvPr>
          <p:cNvSpPr/>
          <p:nvPr/>
        </p:nvSpPr>
        <p:spPr>
          <a:xfrm>
            <a:off x="4889286" y="5045356"/>
            <a:ext cx="1231719" cy="353944"/>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Old data</a:t>
            </a:r>
            <a:endParaRPr lang="zh-CN" altLang="en-US" b="1" dirty="0">
              <a:latin typeface="Times New Roman" panose="02020603050405020304" pitchFamily="18" charset="0"/>
              <a:cs typeface="Times New Roman" panose="02020603050405020304" pitchFamily="18" charset="0"/>
            </a:endParaRPr>
          </a:p>
        </p:txBody>
      </p:sp>
      <p:cxnSp>
        <p:nvCxnSpPr>
          <p:cNvPr id="23" name="直接箭头连接符 22">
            <a:extLst>
              <a:ext uri="{FF2B5EF4-FFF2-40B4-BE49-F238E27FC236}">
                <a16:creationId xmlns:a16="http://schemas.microsoft.com/office/drawing/2014/main" id="{345DE971-6B4B-4626-B615-A4EEB1240C29}"/>
              </a:ext>
            </a:extLst>
          </p:cNvPr>
          <p:cNvCxnSpPr/>
          <p:nvPr/>
        </p:nvCxnSpPr>
        <p:spPr>
          <a:xfrm>
            <a:off x="6171825" y="5251976"/>
            <a:ext cx="8084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圆角 23">
            <a:extLst>
              <a:ext uri="{FF2B5EF4-FFF2-40B4-BE49-F238E27FC236}">
                <a16:creationId xmlns:a16="http://schemas.microsoft.com/office/drawing/2014/main" id="{9D16FE95-D6AF-419E-BA9E-8577E8A5FB91}"/>
              </a:ext>
            </a:extLst>
          </p:cNvPr>
          <p:cNvSpPr/>
          <p:nvPr/>
        </p:nvSpPr>
        <p:spPr>
          <a:xfrm>
            <a:off x="7040501" y="5046187"/>
            <a:ext cx="1238751" cy="353943"/>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Small data</a:t>
            </a:r>
            <a:endParaRPr lang="zh-CN" altLang="en-US" b="1"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EFD236E0-331E-42E0-8F02-9602624036A9}"/>
              </a:ext>
            </a:extLst>
          </p:cNvPr>
          <p:cNvSpPr txBox="1"/>
          <p:nvPr/>
        </p:nvSpPr>
        <p:spPr>
          <a:xfrm>
            <a:off x="6188861" y="4881595"/>
            <a:ext cx="936104" cy="35394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Distill</a:t>
            </a:r>
            <a:endParaRPr lang="zh-CN" altLang="en-US" dirty="0">
              <a:latin typeface="Times New Roman" panose="02020603050405020304" pitchFamily="18" charset="0"/>
              <a:cs typeface="Times New Roman" panose="02020603050405020304" pitchFamily="18" charset="0"/>
            </a:endParaRPr>
          </a:p>
        </p:txBody>
      </p:sp>
      <p:cxnSp>
        <p:nvCxnSpPr>
          <p:cNvPr id="26" name="直接箭头连接符 25">
            <a:extLst>
              <a:ext uri="{FF2B5EF4-FFF2-40B4-BE49-F238E27FC236}">
                <a16:creationId xmlns:a16="http://schemas.microsoft.com/office/drawing/2014/main" id="{D9457FBB-3C04-4E6F-9471-B46684E16335}"/>
              </a:ext>
            </a:extLst>
          </p:cNvPr>
          <p:cNvCxnSpPr>
            <a:cxnSpLocks/>
          </p:cNvCxnSpPr>
          <p:nvPr/>
        </p:nvCxnSpPr>
        <p:spPr>
          <a:xfrm>
            <a:off x="8424540" y="5799313"/>
            <a:ext cx="6480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圆角 26">
            <a:extLst>
              <a:ext uri="{FF2B5EF4-FFF2-40B4-BE49-F238E27FC236}">
                <a16:creationId xmlns:a16="http://schemas.microsoft.com/office/drawing/2014/main" id="{46A537B6-510C-4F04-A919-7F01B9D1F690}"/>
              </a:ext>
            </a:extLst>
          </p:cNvPr>
          <p:cNvSpPr/>
          <p:nvPr/>
        </p:nvSpPr>
        <p:spPr>
          <a:xfrm>
            <a:off x="7000694" y="5545750"/>
            <a:ext cx="1368152" cy="519847"/>
          </a:xfrm>
          <a:prstGeom prst="roundRect">
            <a:avLst/>
          </a:prstGeom>
          <a:solidFill>
            <a:schemeClr val="bg2">
              <a:lumMod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Model training</a:t>
            </a:r>
            <a:endParaRPr lang="zh-CN" altLang="en-US" b="1" dirty="0">
              <a:latin typeface="Times New Roman" panose="02020603050405020304" pitchFamily="18" charset="0"/>
              <a:cs typeface="Times New Roman" panose="02020603050405020304" pitchFamily="18" charset="0"/>
            </a:endParaRPr>
          </a:p>
        </p:txBody>
      </p:sp>
      <p:sp>
        <p:nvSpPr>
          <p:cNvPr id="28" name="矩形: 圆角 27">
            <a:extLst>
              <a:ext uri="{FF2B5EF4-FFF2-40B4-BE49-F238E27FC236}">
                <a16:creationId xmlns:a16="http://schemas.microsoft.com/office/drawing/2014/main" id="{BCCD2252-5E57-4815-AE8C-388836948E19}"/>
              </a:ext>
            </a:extLst>
          </p:cNvPr>
          <p:cNvSpPr/>
          <p:nvPr/>
        </p:nvSpPr>
        <p:spPr>
          <a:xfrm>
            <a:off x="4872250" y="5644138"/>
            <a:ext cx="1231719" cy="353944"/>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Times New Roman" panose="02020603050405020304" pitchFamily="18" charset="0"/>
                <a:cs typeface="Times New Roman" panose="02020603050405020304" pitchFamily="18" charset="0"/>
              </a:rPr>
              <a:t>New data</a:t>
            </a:r>
            <a:endParaRPr lang="zh-CN" altLang="en-US" b="1" dirty="0">
              <a:latin typeface="Times New Roman" panose="02020603050405020304" pitchFamily="18" charset="0"/>
              <a:cs typeface="Times New Roman" panose="02020603050405020304" pitchFamily="18" charset="0"/>
            </a:endParaRPr>
          </a:p>
        </p:txBody>
      </p:sp>
      <p:cxnSp>
        <p:nvCxnSpPr>
          <p:cNvPr id="29" name="直接箭头连接符 28">
            <a:extLst>
              <a:ext uri="{FF2B5EF4-FFF2-40B4-BE49-F238E27FC236}">
                <a16:creationId xmlns:a16="http://schemas.microsoft.com/office/drawing/2014/main" id="{DC20EA28-8C94-4829-86B5-9B3A926ACB35}"/>
              </a:ext>
            </a:extLst>
          </p:cNvPr>
          <p:cNvCxnSpPr/>
          <p:nvPr/>
        </p:nvCxnSpPr>
        <p:spPr>
          <a:xfrm>
            <a:off x="6148130" y="5821110"/>
            <a:ext cx="8084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EC59FB0C-C6D7-4167-8AC6-0832F8FDE511}"/>
              </a:ext>
            </a:extLst>
          </p:cNvPr>
          <p:cNvCxnSpPr>
            <a:cxnSpLocks/>
          </p:cNvCxnSpPr>
          <p:nvPr/>
        </p:nvCxnSpPr>
        <p:spPr>
          <a:xfrm>
            <a:off x="7684770" y="5401750"/>
            <a:ext cx="0" cy="144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B80B3A75-B298-4CC0-A658-07AA25339DE8}"/>
              </a:ext>
            </a:extLst>
          </p:cNvPr>
          <p:cNvSpPr txBox="1"/>
          <p:nvPr/>
        </p:nvSpPr>
        <p:spPr>
          <a:xfrm>
            <a:off x="9111494" y="5447928"/>
            <a:ext cx="1905334" cy="615553"/>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Effective in both new and old data</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0387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BAC52D8-7EEE-4C62-8103-D8A85098AB0D}"/>
              </a:ext>
            </a:extLst>
          </p:cNvPr>
          <p:cNvSpPr>
            <a:spLocks noGrp="1"/>
          </p:cNvSpPr>
          <p:nvPr>
            <p:ph type="sldNum" sz="quarter" idx="10"/>
          </p:nvPr>
        </p:nvSpPr>
        <p:spPr/>
        <p:txBody>
          <a:bodyPr/>
          <a:lstStyle/>
          <a:p>
            <a:fld id="{6C53781C-E1F6-4315-A39D-61273F2E0596}" type="slidenum">
              <a:rPr lang="zh-CN" altLang="en-US" smtClean="0">
                <a:solidFill>
                  <a:srgbClr val="000000">
                    <a:tint val="75000"/>
                  </a:srgbClr>
                </a:solidFill>
              </a:rPr>
              <a:t>8</a:t>
            </a:fld>
            <a:endParaRPr lang="zh-CN" altLang="en-US" dirty="0">
              <a:solidFill>
                <a:srgbClr val="000000">
                  <a:tint val="75000"/>
                </a:srgbClr>
              </a:solidFill>
            </a:endParaRPr>
          </a:p>
        </p:txBody>
      </p:sp>
      <p:sp>
        <p:nvSpPr>
          <p:cNvPr id="3" name="文本占位符 2">
            <a:extLst>
              <a:ext uri="{FF2B5EF4-FFF2-40B4-BE49-F238E27FC236}">
                <a16:creationId xmlns:a16="http://schemas.microsoft.com/office/drawing/2014/main" id="{F06E7BA2-0E8B-4EB8-AC60-DEEA23035440}"/>
              </a:ext>
            </a:extLst>
          </p:cNvPr>
          <p:cNvSpPr>
            <a:spLocks noGrp="1"/>
          </p:cNvSpPr>
          <p:nvPr>
            <p:ph type="body" sz="quarter" idx="11"/>
          </p:nvPr>
        </p:nvSpPr>
        <p:spPr/>
        <p:txBody>
          <a:bodyPr/>
          <a:lstStyle/>
          <a:p>
            <a:r>
              <a:rPr lang="en-US" altLang="zh-CN" dirty="0"/>
              <a:t>What is Dataset Distillation?</a:t>
            </a:r>
            <a:endParaRPr lang="zh-CN" altLang="en-US" dirty="0"/>
          </a:p>
        </p:txBody>
      </p:sp>
      <p:sp>
        <p:nvSpPr>
          <p:cNvPr id="4" name="文本占位符 3">
            <a:extLst>
              <a:ext uri="{FF2B5EF4-FFF2-40B4-BE49-F238E27FC236}">
                <a16:creationId xmlns:a16="http://schemas.microsoft.com/office/drawing/2014/main" id="{224CE35A-0B11-4887-801D-50E8FBBFAE48}"/>
              </a:ext>
            </a:extLst>
          </p:cNvPr>
          <p:cNvSpPr>
            <a:spLocks noGrp="1"/>
          </p:cNvSpPr>
          <p:nvPr>
            <p:ph type="body" sz="quarter" idx="14"/>
          </p:nvPr>
        </p:nvSpPr>
        <p:spPr/>
        <p:txBody>
          <a:bodyPr/>
          <a:lstStyle/>
          <a:p>
            <a:r>
              <a:rPr lang="en-US" altLang="zh-CN" b="1" dirty="0"/>
              <a:t>Task:</a:t>
            </a:r>
          </a:p>
          <a:p>
            <a:pPr marL="457200" indent="-457200">
              <a:buFont typeface="+mj-lt"/>
              <a:buAutoNum type="arabicPeriod"/>
            </a:pPr>
            <a:r>
              <a:rPr lang="en-US" altLang="zh-CN" dirty="0"/>
              <a:t>Learn a </a:t>
            </a:r>
            <a:r>
              <a:rPr lang="en-US" altLang="zh-CN" dirty="0">
                <a:solidFill>
                  <a:schemeClr val="accent4">
                    <a:lumMod val="75000"/>
                  </a:schemeClr>
                </a:solidFill>
              </a:rPr>
              <a:t>synthetic dataset S </a:t>
            </a:r>
            <a:r>
              <a:rPr lang="en-US" altLang="zh-CN" dirty="0"/>
              <a:t>from the original dataset T</a:t>
            </a:r>
          </a:p>
          <a:p>
            <a:pPr marL="457200" indent="-457200">
              <a:buFont typeface="+mj-lt"/>
              <a:buAutoNum type="arabicPeriod"/>
            </a:pPr>
            <a:r>
              <a:rPr lang="en-US" altLang="zh-CN" dirty="0">
                <a:solidFill>
                  <a:schemeClr val="accent4">
                    <a:lumMod val="75000"/>
                  </a:schemeClr>
                </a:solidFill>
              </a:rPr>
              <a:t>Train a model </a:t>
            </a:r>
            <a:r>
              <a:rPr lang="en-US" altLang="zh-CN" dirty="0"/>
              <a:t>with S</a:t>
            </a:r>
          </a:p>
          <a:p>
            <a:pPr marL="457200" indent="-457200">
              <a:buFont typeface="+mj-lt"/>
              <a:buAutoNum type="arabicPeriod"/>
            </a:pPr>
            <a:r>
              <a:rPr lang="en-US" altLang="zh-CN" dirty="0"/>
              <a:t>The performance of S and T is </a:t>
            </a:r>
            <a:r>
              <a:rPr lang="en-US" altLang="zh-CN" dirty="0">
                <a:solidFill>
                  <a:schemeClr val="accent4">
                    <a:lumMod val="75000"/>
                  </a:schemeClr>
                </a:solidFill>
              </a:rPr>
              <a:t>similar</a:t>
            </a:r>
            <a:endParaRPr lang="zh-CN" altLang="en-US" dirty="0">
              <a:solidFill>
                <a:schemeClr val="accent4">
                  <a:lumMod val="75000"/>
                </a:schemeClr>
              </a:solidFill>
            </a:endParaRPr>
          </a:p>
        </p:txBody>
      </p:sp>
      <p:pic>
        <p:nvPicPr>
          <p:cNvPr id="5" name="图片 4">
            <a:extLst>
              <a:ext uri="{FF2B5EF4-FFF2-40B4-BE49-F238E27FC236}">
                <a16:creationId xmlns:a16="http://schemas.microsoft.com/office/drawing/2014/main" id="{362C7F7A-C3D6-4B32-AEF1-8DEABE725DED}"/>
              </a:ext>
            </a:extLst>
          </p:cNvPr>
          <p:cNvPicPr>
            <a:picLocks noChangeAspect="1"/>
          </p:cNvPicPr>
          <p:nvPr/>
        </p:nvPicPr>
        <p:blipFill>
          <a:blip r:embed="rId3"/>
          <a:stretch>
            <a:fillRect/>
          </a:stretch>
        </p:blipFill>
        <p:spPr>
          <a:xfrm>
            <a:off x="2284479" y="2592016"/>
            <a:ext cx="5923345" cy="3418088"/>
          </a:xfrm>
          <a:prstGeom prst="rect">
            <a:avLst/>
          </a:prstGeom>
        </p:spPr>
      </p:pic>
      <p:sp>
        <p:nvSpPr>
          <p:cNvPr id="6" name="文本框 5">
            <a:extLst>
              <a:ext uri="{FF2B5EF4-FFF2-40B4-BE49-F238E27FC236}">
                <a16:creationId xmlns:a16="http://schemas.microsoft.com/office/drawing/2014/main" id="{10FDF7CB-A03D-4A9C-8A47-92E3FEF7C53C}"/>
              </a:ext>
            </a:extLst>
          </p:cNvPr>
          <p:cNvSpPr txBox="1"/>
          <p:nvPr/>
        </p:nvSpPr>
        <p:spPr>
          <a:xfrm>
            <a:off x="311331" y="6123870"/>
            <a:ext cx="12529392" cy="246221"/>
          </a:xfrm>
          <a:prstGeom prst="rect">
            <a:avLst/>
          </a:prstGeom>
          <a:noFill/>
        </p:spPr>
        <p:txBody>
          <a:bodyPr wrap="square">
            <a:spAutoFit/>
          </a:bodyPr>
          <a:lstStyle/>
          <a:p>
            <a:r>
              <a:rPr lang="zh-CN" altLang="en-US" sz="1000" dirty="0">
                <a:solidFill>
                  <a:schemeClr val="bg1">
                    <a:lumMod val="50000"/>
                  </a:schemeClr>
                </a:solidFill>
              </a:rPr>
              <a:t>Yu, Ruonan, Songhua Liu, and Xinchao Wang. "Dataset distillation: A comprehensive review." arXiv preprint arXiv:2301.07014 (2023).</a:t>
            </a:r>
          </a:p>
        </p:txBody>
      </p:sp>
    </p:spTree>
    <p:extLst>
      <p:ext uri="{BB962C8B-B14F-4D97-AF65-F5344CB8AC3E}">
        <p14:creationId xmlns:p14="http://schemas.microsoft.com/office/powerpoint/2010/main" val="2976350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a:extLst>
              <a:ext uri="{FF2B5EF4-FFF2-40B4-BE49-F238E27FC236}">
                <a16:creationId xmlns:a16="http://schemas.microsoft.com/office/drawing/2014/main" id="{4BABD096-A044-4E29-AF2C-0916ED58D710}"/>
              </a:ext>
            </a:extLst>
          </p:cNvPr>
          <p:cNvSpPr>
            <a:spLocks noGrp="1"/>
          </p:cNvSpPr>
          <p:nvPr>
            <p:ph type="pic" sz="quarter" idx="10"/>
          </p:nvPr>
        </p:nvSpPr>
        <p:spPr/>
      </p:sp>
      <p:sp>
        <p:nvSpPr>
          <p:cNvPr id="3" name="标题 2">
            <a:extLst>
              <a:ext uri="{FF2B5EF4-FFF2-40B4-BE49-F238E27FC236}">
                <a16:creationId xmlns:a16="http://schemas.microsoft.com/office/drawing/2014/main" id="{57E5AE1B-73E2-443F-B751-37109217BE39}"/>
              </a:ext>
            </a:extLst>
          </p:cNvPr>
          <p:cNvSpPr>
            <a:spLocks noGrp="1"/>
          </p:cNvSpPr>
          <p:nvPr>
            <p:ph type="title"/>
          </p:nvPr>
        </p:nvSpPr>
        <p:spPr/>
        <p:txBody>
          <a:bodyPr/>
          <a:lstStyle/>
          <a:p>
            <a:r>
              <a:rPr lang="en-US" altLang="zh-CN" dirty="0"/>
              <a:t>Previous Work</a:t>
            </a:r>
            <a:endParaRPr lang="zh-CN" altLang="en-US" dirty="0"/>
          </a:p>
        </p:txBody>
      </p:sp>
      <p:sp>
        <p:nvSpPr>
          <p:cNvPr id="4" name="文本占位符 3">
            <a:extLst>
              <a:ext uri="{FF2B5EF4-FFF2-40B4-BE49-F238E27FC236}">
                <a16:creationId xmlns:a16="http://schemas.microsoft.com/office/drawing/2014/main" id="{C415F831-A120-408D-BDE3-F5A2CCE002DA}"/>
              </a:ext>
            </a:extLst>
          </p:cNvPr>
          <p:cNvSpPr>
            <a:spLocks noGrp="1"/>
          </p:cNvSpPr>
          <p:nvPr>
            <p:ph type="body" sz="quarter" idx="11"/>
          </p:nvPr>
        </p:nvSpPr>
        <p:spPr/>
        <p:txBody>
          <a:bodyPr/>
          <a:lstStyle/>
          <a:p>
            <a:endParaRPr lang="zh-CN" altLang="en-US"/>
          </a:p>
        </p:txBody>
      </p:sp>
    </p:spTree>
    <p:extLst>
      <p:ext uri="{BB962C8B-B14F-4D97-AF65-F5344CB8AC3E}">
        <p14:creationId xmlns:p14="http://schemas.microsoft.com/office/powerpoint/2010/main" val="269404208"/>
      </p:ext>
    </p:extLst>
  </p:cSld>
  <p:clrMapOvr>
    <a:masterClrMapping/>
  </p:clrMapOvr>
</p:sld>
</file>

<file path=ppt/theme/theme1.xml><?xml version="1.0" encoding="utf-8"?>
<a:theme xmlns:a="http://schemas.openxmlformats.org/drawingml/2006/main" name="1_自定义设计方案">
  <a:themeElements>
    <a:clrScheme name="潘冬远III">
      <a:dk1>
        <a:srgbClr val="C8141E"/>
      </a:dk1>
      <a:lt1>
        <a:srgbClr val="E1E1E1"/>
      </a:lt1>
      <a:dk2>
        <a:srgbClr val="0F0F0F"/>
      </a:dk2>
      <a:lt2>
        <a:srgbClr val="FFFFFF"/>
      </a:lt2>
      <a:accent1>
        <a:srgbClr val="425464"/>
      </a:accent1>
      <a:accent2>
        <a:srgbClr val="4254A0"/>
      </a:accent2>
      <a:accent3>
        <a:srgbClr val="4254C8"/>
      </a:accent3>
      <a:accent4>
        <a:srgbClr val="E36A0F"/>
      </a:accent4>
      <a:accent5>
        <a:srgbClr val="FAC800"/>
      </a:accent5>
      <a:accent6>
        <a:srgbClr val="A0A0A0"/>
      </a:accent6>
      <a:hlink>
        <a:srgbClr val="196E7D"/>
      </a:hlink>
      <a:folHlink>
        <a:srgbClr val="B4B4B4"/>
      </a:folHlink>
    </a:clrScheme>
    <a:fontScheme name="3zlxoyx5">
      <a:majorFont>
        <a:latin typeface="Microsoft YaHei"/>
        <a:ea typeface="Microsoft YaHei"/>
        <a:cs typeface=""/>
      </a:majorFont>
      <a:minorFont>
        <a:latin typeface="Microsoft YaHei"/>
        <a:ea typeface="Microsoft YaHei"/>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自定义设计方案">
  <a:themeElements>
    <a:clrScheme name="潘冬远III">
      <a:dk1>
        <a:srgbClr val="C8141E"/>
      </a:dk1>
      <a:lt1>
        <a:srgbClr val="E1E1E1"/>
      </a:lt1>
      <a:dk2>
        <a:srgbClr val="0F0F0F"/>
      </a:dk2>
      <a:lt2>
        <a:srgbClr val="FFFFFF"/>
      </a:lt2>
      <a:accent1>
        <a:srgbClr val="425464"/>
      </a:accent1>
      <a:accent2>
        <a:srgbClr val="4254A0"/>
      </a:accent2>
      <a:accent3>
        <a:srgbClr val="4254C8"/>
      </a:accent3>
      <a:accent4>
        <a:srgbClr val="E36A0F"/>
      </a:accent4>
      <a:accent5>
        <a:srgbClr val="FAC800"/>
      </a:accent5>
      <a:accent6>
        <a:srgbClr val="A0A0A0"/>
      </a:accent6>
      <a:hlink>
        <a:srgbClr val="196E7D"/>
      </a:hlink>
      <a:folHlink>
        <a:srgbClr val="B4B4B4"/>
      </a:folHlink>
    </a:clrScheme>
    <a:fontScheme name="3zlxoyx5">
      <a:majorFont>
        <a:latin typeface="Microsoft YaHei"/>
        <a:ea typeface="Microsoft YaHei"/>
        <a:cs typeface=""/>
      </a:majorFont>
      <a:minorFont>
        <a:latin typeface="Microsoft YaHei"/>
        <a:ea typeface="Microsoft YaHei"/>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潘冬远III">
      <a:dk1>
        <a:srgbClr val="C8141E"/>
      </a:dk1>
      <a:lt1>
        <a:srgbClr val="E1E1E1"/>
      </a:lt1>
      <a:dk2>
        <a:srgbClr val="0F0F0F"/>
      </a:dk2>
      <a:lt2>
        <a:srgbClr val="FFFFFF"/>
      </a:lt2>
      <a:accent1>
        <a:srgbClr val="425464"/>
      </a:accent1>
      <a:accent2>
        <a:srgbClr val="4254A0"/>
      </a:accent2>
      <a:accent3>
        <a:srgbClr val="4254C8"/>
      </a:accent3>
      <a:accent4>
        <a:srgbClr val="E36A0F"/>
      </a:accent4>
      <a:accent5>
        <a:srgbClr val="FAC800"/>
      </a:accent5>
      <a:accent6>
        <a:srgbClr val="A0A0A0"/>
      </a:accent6>
      <a:hlink>
        <a:srgbClr val="196E7D"/>
      </a:hlink>
      <a:folHlink>
        <a:srgbClr val="B4B4B4"/>
      </a:folHlink>
    </a:clrScheme>
    <a:fontScheme name="3zlxoyx5">
      <a:majorFont>
        <a:latin typeface="Microsoft YaHei"/>
        <a:ea typeface="Microsoft YaHei"/>
        <a:cs typeface=""/>
      </a:majorFont>
      <a:minorFont>
        <a:latin typeface="Microsoft YaHei"/>
        <a:ea typeface="Microsoft YaHei"/>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中国发展论坛张杰校长报告070930">
  <a:themeElements>
    <a:clrScheme name="中国发展论坛张杰校长报告07093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中国发展论坛张杰校长报告070930">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AEAEA"/>
        </a:solidFill>
        <a:ln w="9525" cap="flat" cmpd="sng" algn="ctr">
          <a:noFill/>
          <a:prstDash val="solid"/>
          <a:round/>
          <a:headEnd type="none" w="med" len="med"/>
          <a:tailEnd type="none" w="med" len="med"/>
        </a:ln>
        <a:effectLst>
          <a:outerShdw dist="35921" dir="2700000" algn="ctr" rotWithShape="0">
            <a:schemeClr val="bg1"/>
          </a:outerShdw>
        </a:effectLst>
      </a:spPr>
      <a:bodyPr vert="horz" wrap="square" lIns="91440" tIns="54000" rIns="91440" bIns="45720" numCol="1" anchor="t" anchorCtr="1"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2500" b="1" i="0" u="none" strike="noStrike" cap="none" normalizeH="0" baseline="0" smtClean="0">
            <a:ln>
              <a:noFill/>
            </a:ln>
            <a:solidFill>
              <a:srgbClr val="000066"/>
            </a:solidFill>
            <a:effectLst/>
            <a:latin typeface="Times New Roman" panose="02020603050405020304" pitchFamily="18" charset="0"/>
            <a:ea typeface="黑体" panose="02010609060101010101" pitchFamily="2" charset="-122"/>
          </a:defRPr>
        </a:defPPr>
      </a:lstStyle>
    </a:spDef>
    <a:lnDef>
      <a:spPr bwMode="auto">
        <a:xfrm>
          <a:off x="0" y="0"/>
          <a:ext cx="1" cy="1"/>
        </a:xfrm>
        <a:custGeom>
          <a:avLst/>
          <a:gdLst/>
          <a:ahLst/>
          <a:cxnLst/>
          <a:rect l="0" t="0" r="0" b="0"/>
          <a:pathLst/>
        </a:custGeom>
        <a:solidFill>
          <a:srgbClr val="EAEAEA"/>
        </a:solidFill>
        <a:ln w="9525" cap="flat" cmpd="sng" algn="ctr">
          <a:noFill/>
          <a:prstDash val="solid"/>
          <a:round/>
          <a:headEnd type="none" w="med" len="med"/>
          <a:tailEnd type="none" w="med" len="med"/>
        </a:ln>
        <a:effectLst>
          <a:outerShdw dist="35921" dir="2700000" algn="ctr" rotWithShape="0">
            <a:schemeClr val="bg1"/>
          </a:outerShdw>
        </a:effectLst>
      </a:spPr>
      <a:bodyPr vert="horz" wrap="square" lIns="91440" tIns="54000" rIns="91440" bIns="45720" numCol="1" anchor="t" anchorCtr="1"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2500" b="1" i="0" u="none" strike="noStrike" cap="none" normalizeH="0" baseline="0" smtClean="0">
            <a:ln>
              <a:noFill/>
            </a:ln>
            <a:solidFill>
              <a:srgbClr val="000066"/>
            </a:solidFill>
            <a:effectLst/>
            <a:latin typeface="Times New Roman" panose="02020603050405020304" pitchFamily="18" charset="0"/>
            <a:ea typeface="黑体" panose="02010609060101010101" pitchFamily="2" charset="-122"/>
          </a:defRPr>
        </a:defPPr>
      </a:lstStyle>
    </a:lnDef>
  </a:objectDefaults>
  <a:extraClrSchemeLst>
    <a:extraClrScheme>
      <a:clrScheme name="中国发展论坛张杰校长报告07093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中国发展论坛张杰校长报告07093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中国发展论坛张杰校长报告07093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中国发展论坛张杰校长报告07093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中国发展论坛张杰校长报告07093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中国发展论坛张杰校长报告07093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中国发展论坛张杰校长报告07093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中国发展论坛张杰校长报告07093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中国发展论坛张杰校长报告07093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中国发展论坛张杰校长报告07093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中国发展论坛张杰校长报告07093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中国发展论坛张杰校长报告07093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自定义设计方案">
  <a:themeElements>
    <a:clrScheme name="潘冬远III">
      <a:dk1>
        <a:srgbClr val="C8141E"/>
      </a:dk1>
      <a:lt1>
        <a:srgbClr val="E1E1E1"/>
      </a:lt1>
      <a:dk2>
        <a:srgbClr val="0F0F0F"/>
      </a:dk2>
      <a:lt2>
        <a:srgbClr val="FFFFFF"/>
      </a:lt2>
      <a:accent1>
        <a:srgbClr val="425464"/>
      </a:accent1>
      <a:accent2>
        <a:srgbClr val="4254A0"/>
      </a:accent2>
      <a:accent3>
        <a:srgbClr val="4254C8"/>
      </a:accent3>
      <a:accent4>
        <a:srgbClr val="E36A0F"/>
      </a:accent4>
      <a:accent5>
        <a:srgbClr val="FAC800"/>
      </a:accent5>
      <a:accent6>
        <a:srgbClr val="A0A0A0"/>
      </a:accent6>
      <a:hlink>
        <a:srgbClr val="196E7D"/>
      </a:hlink>
      <a:folHlink>
        <a:srgbClr val="B4B4B4"/>
      </a:folHlink>
    </a:clrScheme>
    <a:fontScheme name="3zlxoyx5">
      <a:majorFont>
        <a:latin typeface="Microsoft YaHei"/>
        <a:ea typeface="Microsoft YaHei"/>
        <a:cs typeface=""/>
      </a:majorFont>
      <a:minorFont>
        <a:latin typeface="Microsoft YaHei"/>
        <a:ea typeface="Microsoft YaHei"/>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自定义设计方案">
  <a:themeElements>
    <a:clrScheme name="潘冬远III">
      <a:dk1>
        <a:srgbClr val="C8141E"/>
      </a:dk1>
      <a:lt1>
        <a:srgbClr val="E1E1E1"/>
      </a:lt1>
      <a:dk2>
        <a:srgbClr val="0F0F0F"/>
      </a:dk2>
      <a:lt2>
        <a:srgbClr val="FFFFFF"/>
      </a:lt2>
      <a:accent1>
        <a:srgbClr val="425464"/>
      </a:accent1>
      <a:accent2>
        <a:srgbClr val="4254A0"/>
      </a:accent2>
      <a:accent3>
        <a:srgbClr val="4254C8"/>
      </a:accent3>
      <a:accent4>
        <a:srgbClr val="E36A0F"/>
      </a:accent4>
      <a:accent5>
        <a:srgbClr val="FAC800"/>
      </a:accent5>
      <a:accent6>
        <a:srgbClr val="A0A0A0"/>
      </a:accent6>
      <a:hlink>
        <a:srgbClr val="196E7D"/>
      </a:hlink>
      <a:folHlink>
        <a:srgbClr val="B4B4B4"/>
      </a:folHlink>
    </a:clrScheme>
    <a:fontScheme name="3zlxoyx5">
      <a:majorFont>
        <a:latin typeface="Microsoft YaHei"/>
        <a:ea typeface="Microsoft YaHei"/>
        <a:cs typeface=""/>
      </a:majorFont>
      <a:minorFont>
        <a:latin typeface="Microsoft YaHei"/>
        <a:ea typeface="Microsoft YaHei"/>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自定义设计方案">
  <a:themeElements>
    <a:clrScheme name="潘冬远III">
      <a:dk1>
        <a:srgbClr val="C8141E"/>
      </a:dk1>
      <a:lt1>
        <a:srgbClr val="E1E1E1"/>
      </a:lt1>
      <a:dk2>
        <a:srgbClr val="0F0F0F"/>
      </a:dk2>
      <a:lt2>
        <a:srgbClr val="FFFFFF"/>
      </a:lt2>
      <a:accent1>
        <a:srgbClr val="425464"/>
      </a:accent1>
      <a:accent2>
        <a:srgbClr val="4254A0"/>
      </a:accent2>
      <a:accent3>
        <a:srgbClr val="4254C8"/>
      </a:accent3>
      <a:accent4>
        <a:srgbClr val="E36A0F"/>
      </a:accent4>
      <a:accent5>
        <a:srgbClr val="FAC800"/>
      </a:accent5>
      <a:accent6>
        <a:srgbClr val="A0A0A0"/>
      </a:accent6>
      <a:hlink>
        <a:srgbClr val="196E7D"/>
      </a:hlink>
      <a:folHlink>
        <a:srgbClr val="B4B4B4"/>
      </a:folHlink>
    </a:clrScheme>
    <a:fontScheme name="3zlxoyx5">
      <a:majorFont>
        <a:latin typeface="Microsoft YaHei"/>
        <a:ea typeface="Microsoft YaHei"/>
        <a:cs typeface=""/>
      </a:majorFont>
      <a:minorFont>
        <a:latin typeface="Microsoft YaHei"/>
        <a:ea typeface="Microsoft YaHei"/>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20161201SJTU16：9新天际线</Template>
  <TotalTime>2998</TotalTime>
  <Words>6265</Words>
  <Application>Microsoft Office PowerPoint</Application>
  <PresentationFormat>自定义</PresentationFormat>
  <Paragraphs>611</Paragraphs>
  <Slides>58</Slides>
  <Notes>39</Notes>
  <HiddenSlides>0</HiddenSlides>
  <MMClips>0</MMClips>
  <ScaleCrop>false</ScaleCrop>
  <HeadingPairs>
    <vt:vector size="6" baseType="variant">
      <vt:variant>
        <vt:lpstr>已用的字体</vt:lpstr>
      </vt:variant>
      <vt:variant>
        <vt:i4>10</vt:i4>
      </vt:variant>
      <vt:variant>
        <vt:lpstr>主题</vt:lpstr>
      </vt:variant>
      <vt:variant>
        <vt:i4>9</vt:i4>
      </vt:variant>
      <vt:variant>
        <vt:lpstr>幻灯片标题</vt:lpstr>
      </vt:variant>
      <vt:variant>
        <vt:i4>58</vt:i4>
      </vt:variant>
    </vt:vector>
  </HeadingPairs>
  <TitlesOfParts>
    <vt:vector size="77" baseType="lpstr">
      <vt:lpstr>LinLibertineT</vt:lpstr>
      <vt:lpstr>等线</vt:lpstr>
      <vt:lpstr>等线 Light</vt:lpstr>
      <vt:lpstr>黑体</vt:lpstr>
      <vt:lpstr>Microsoft YaHei</vt:lpstr>
      <vt:lpstr>Microsoft YaHei</vt:lpstr>
      <vt:lpstr>Arial</vt:lpstr>
      <vt:lpstr>Cambria Math</vt:lpstr>
      <vt:lpstr>Times New Roman</vt:lpstr>
      <vt:lpstr>Wingdings</vt:lpstr>
      <vt:lpstr>1_自定义设计方案</vt:lpstr>
      <vt:lpstr>自定义设计方案</vt:lpstr>
      <vt:lpstr>3_自定义设计方案</vt:lpstr>
      <vt:lpstr>2_自定义设计方案</vt:lpstr>
      <vt:lpstr>中国发展论坛张杰校长报告070930</vt:lpstr>
      <vt:lpstr>5_自定义设计方案</vt:lpstr>
      <vt:lpstr>6_自定义设计方案</vt:lpstr>
      <vt:lpstr>2_Office 主题​​</vt:lpstr>
      <vt:lpstr>4_自定义设计方案</vt:lpstr>
      <vt:lpstr>Dataset Distillation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Previous Work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Distillation for Different Data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Our Work  (Dataset Distillation)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dc:creator>
  <cp:lastModifiedBy>zhyliu</cp:lastModifiedBy>
  <cp:revision>4196</cp:revision>
  <cp:lastPrinted>2020-04-03T03:18:00Z</cp:lastPrinted>
  <dcterms:created xsi:type="dcterms:W3CDTF">2113-01-01T00:00:00Z</dcterms:created>
  <dcterms:modified xsi:type="dcterms:W3CDTF">2025-04-28T06:35:01Z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KSOProductBuildVer">
    <vt:lpwstr>1033-11.2.0.9747</vt:lpwstr>
  </property>
</Properties>
</file>